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4.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5.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6.xml" ContentType="application/vnd.openxmlformats-officedocument.drawingml.chartshape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7.xml" ContentType="application/vnd.openxmlformats-officedocument.drawingml.chartshape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9.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8.xml" ContentType="application/vnd.openxmlformats-officedocument.drawingml.chartshapes+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9.xml" ContentType="application/vnd.openxmlformats-officedocument.drawingml.chartshapes+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10.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9"/>
  </p:notesMasterIdLst>
  <p:sldIdLst>
    <p:sldId id="290" r:id="rId2"/>
    <p:sldId id="413" r:id="rId3"/>
    <p:sldId id="419" r:id="rId4"/>
    <p:sldId id="757" r:id="rId5"/>
    <p:sldId id="758" r:id="rId6"/>
    <p:sldId id="761" r:id="rId7"/>
    <p:sldId id="710" r:id="rId8"/>
    <p:sldId id="732" r:id="rId9"/>
    <p:sldId id="716" r:id="rId10"/>
    <p:sldId id="545" r:id="rId11"/>
    <p:sldId id="760" r:id="rId12"/>
    <p:sldId id="736" r:id="rId13"/>
    <p:sldId id="750" r:id="rId14"/>
    <p:sldId id="751" r:id="rId15"/>
    <p:sldId id="737" r:id="rId16"/>
    <p:sldId id="748" r:id="rId17"/>
    <p:sldId id="749" r:id="rId18"/>
    <p:sldId id="476" r:id="rId19"/>
    <p:sldId id="359" r:id="rId20"/>
    <p:sldId id="361" r:id="rId21"/>
    <p:sldId id="303" r:id="rId22"/>
    <p:sldId id="519" r:id="rId23"/>
    <p:sldId id="658" r:id="rId24"/>
    <p:sldId id="731" r:id="rId25"/>
    <p:sldId id="726" r:id="rId26"/>
    <p:sldId id="728" r:id="rId27"/>
    <p:sldId id="730" r:id="rId28"/>
    <p:sldId id="756" r:id="rId29"/>
    <p:sldId id="684" r:id="rId30"/>
    <p:sldId id="486" r:id="rId31"/>
    <p:sldId id="667" r:id="rId32"/>
    <p:sldId id="720" r:id="rId33"/>
    <p:sldId id="743" r:id="rId34"/>
    <p:sldId id="744" r:id="rId35"/>
    <p:sldId id="745" r:id="rId36"/>
    <p:sldId id="721" r:id="rId37"/>
    <p:sldId id="664" r:id="rId38"/>
    <p:sldId id="719" r:id="rId39"/>
    <p:sldId id="520" r:id="rId40"/>
    <p:sldId id="739" r:id="rId41"/>
    <p:sldId id="676" r:id="rId42"/>
    <p:sldId id="566" r:id="rId43"/>
    <p:sldId id="754" r:id="rId44"/>
    <p:sldId id="740" r:id="rId45"/>
    <p:sldId id="612" r:id="rId46"/>
    <p:sldId id="741" r:id="rId47"/>
    <p:sldId id="439" r:id="rId48"/>
    <p:sldId id="773" r:id="rId49"/>
    <p:sldId id="774" r:id="rId50"/>
    <p:sldId id="775" r:id="rId51"/>
    <p:sldId id="776" r:id="rId52"/>
    <p:sldId id="777" r:id="rId53"/>
    <p:sldId id="779" r:id="rId54"/>
    <p:sldId id="762" r:id="rId55"/>
    <p:sldId id="772" r:id="rId56"/>
    <p:sldId id="780" r:id="rId57"/>
    <p:sldId id="598" r:id="rId58"/>
    <p:sldId id="273" r:id="rId59"/>
    <p:sldId id="778" r:id="rId60"/>
    <p:sldId id="764" r:id="rId61"/>
    <p:sldId id="767" r:id="rId62"/>
    <p:sldId id="769" r:id="rId63"/>
    <p:sldId id="768" r:id="rId64"/>
    <p:sldId id="771" r:id="rId65"/>
    <p:sldId id="763" r:id="rId66"/>
    <p:sldId id="691" r:id="rId67"/>
    <p:sldId id="747" r:id="rId68"/>
    <p:sldId id="746" r:id="rId69"/>
    <p:sldId id="614" r:id="rId70"/>
    <p:sldId id="692" r:id="rId71"/>
    <p:sldId id="693" r:id="rId72"/>
    <p:sldId id="694" r:id="rId73"/>
    <p:sldId id="695" r:id="rId74"/>
    <p:sldId id="696" r:id="rId75"/>
    <p:sldId id="697" r:id="rId76"/>
    <p:sldId id="698" r:id="rId77"/>
    <p:sldId id="699" r:id="rId78"/>
    <p:sldId id="700" r:id="rId79"/>
    <p:sldId id="701" r:id="rId80"/>
    <p:sldId id="702" r:id="rId81"/>
    <p:sldId id="703" r:id="rId82"/>
    <p:sldId id="704" r:id="rId83"/>
    <p:sldId id="705" r:id="rId84"/>
    <p:sldId id="706" r:id="rId85"/>
    <p:sldId id="707" r:id="rId86"/>
    <p:sldId id="708" r:id="rId87"/>
    <p:sldId id="687" r:id="rId88"/>
    <p:sldId id="688" r:id="rId89"/>
    <p:sldId id="689" r:id="rId90"/>
    <p:sldId id="677" r:id="rId91"/>
    <p:sldId id="675" r:id="rId92"/>
    <p:sldId id="652" r:id="rId93"/>
    <p:sldId id="653" r:id="rId94"/>
    <p:sldId id="654" r:id="rId95"/>
    <p:sldId id="655" r:id="rId96"/>
    <p:sldId id="656" r:id="rId97"/>
    <p:sldId id="657" r:id="rId98"/>
    <p:sldId id="649" r:id="rId99"/>
    <p:sldId id="650" r:id="rId100"/>
    <p:sldId id="641" r:id="rId101"/>
    <p:sldId id="642" r:id="rId102"/>
    <p:sldId id="643" r:id="rId103"/>
    <p:sldId id="639" r:id="rId104"/>
    <p:sldId id="640" r:id="rId105"/>
    <p:sldId id="611" r:id="rId106"/>
    <p:sldId id="507" r:id="rId107"/>
    <p:sldId id="512" r:id="rId108"/>
    <p:sldId id="605" r:id="rId109"/>
    <p:sldId id="591" r:id="rId110"/>
    <p:sldId id="587" r:id="rId111"/>
    <p:sldId id="588" r:id="rId112"/>
    <p:sldId id="579" r:id="rId113"/>
    <p:sldId id="580" r:id="rId114"/>
    <p:sldId id="581" r:id="rId115"/>
    <p:sldId id="582" r:id="rId116"/>
    <p:sldId id="583" r:id="rId117"/>
    <p:sldId id="584" r:id="rId118"/>
    <p:sldId id="585" r:id="rId119"/>
    <p:sldId id="586" r:id="rId120"/>
    <p:sldId id="573" r:id="rId121"/>
    <p:sldId id="574" r:id="rId122"/>
    <p:sldId id="575" r:id="rId123"/>
    <p:sldId id="560" r:id="rId124"/>
    <p:sldId id="561" r:id="rId125"/>
    <p:sldId id="562" r:id="rId126"/>
    <p:sldId id="551" r:id="rId127"/>
    <p:sldId id="552" r:id="rId128"/>
    <p:sldId id="553" r:id="rId129"/>
    <p:sldId id="546" r:id="rId130"/>
    <p:sldId id="529" r:id="rId131"/>
    <p:sldId id="524" r:id="rId132"/>
    <p:sldId id="500" r:id="rId133"/>
    <p:sldId id="501" r:id="rId134"/>
    <p:sldId id="502" r:id="rId135"/>
    <p:sldId id="466" r:id="rId136"/>
    <p:sldId id="474" r:id="rId137"/>
    <p:sldId id="467" r:id="rId138"/>
    <p:sldId id="468" r:id="rId139"/>
    <p:sldId id="469" r:id="rId140"/>
    <p:sldId id="470" r:id="rId141"/>
    <p:sldId id="441" r:id="rId142"/>
    <p:sldId id="440" r:id="rId143"/>
    <p:sldId id="405" r:id="rId144"/>
    <p:sldId id="412" r:id="rId145"/>
    <p:sldId id="403" r:id="rId146"/>
    <p:sldId id="404" r:id="rId147"/>
    <p:sldId id="398" r:id="rId148"/>
    <p:sldId id="396" r:id="rId149"/>
    <p:sldId id="394" r:id="rId150"/>
    <p:sldId id="434" r:id="rId151"/>
    <p:sldId id="438" r:id="rId152"/>
    <p:sldId id="436" r:id="rId153"/>
    <p:sldId id="395" r:id="rId154"/>
    <p:sldId id="320" r:id="rId155"/>
    <p:sldId id="386" r:id="rId156"/>
    <p:sldId id="387" r:id="rId157"/>
    <p:sldId id="388" r:id="rId158"/>
    <p:sldId id="385" r:id="rId159"/>
    <p:sldId id="380" r:id="rId160"/>
    <p:sldId id="367" r:id="rId161"/>
    <p:sldId id="406" r:id="rId162"/>
    <p:sldId id="407" r:id="rId163"/>
    <p:sldId id="358" r:id="rId164"/>
    <p:sldId id="321" r:id="rId165"/>
    <p:sldId id="421" r:id="rId166"/>
    <p:sldId id="322" r:id="rId167"/>
    <p:sldId id="323" r:id="rId168"/>
    <p:sldId id="309" r:id="rId169"/>
    <p:sldId id="324" r:id="rId170"/>
    <p:sldId id="353" r:id="rId171"/>
    <p:sldId id="420" r:id="rId172"/>
    <p:sldId id="430" r:id="rId173"/>
    <p:sldId id="431" r:id="rId174"/>
    <p:sldId id="432" r:id="rId175"/>
    <p:sldId id="370" r:id="rId176"/>
    <p:sldId id="368" r:id="rId177"/>
    <p:sldId id="354"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757"/>
            <p14:sldId id="758"/>
            <p14:sldId id="761"/>
            <p14:sldId id="710"/>
            <p14:sldId id="732"/>
            <p14:sldId id="716"/>
            <p14:sldId id="545"/>
            <p14:sldId id="760"/>
            <p14:sldId id="736"/>
            <p14:sldId id="750"/>
            <p14:sldId id="751"/>
            <p14:sldId id="737"/>
            <p14:sldId id="748"/>
            <p14:sldId id="749"/>
            <p14:sldId id="476"/>
            <p14:sldId id="359"/>
            <p14:sldId id="361"/>
            <p14:sldId id="303"/>
            <p14:sldId id="519"/>
            <p14:sldId id="658"/>
            <p14:sldId id="731"/>
            <p14:sldId id="726"/>
            <p14:sldId id="728"/>
            <p14:sldId id="730"/>
            <p14:sldId id="756"/>
            <p14:sldId id="684"/>
            <p14:sldId id="486"/>
            <p14:sldId id="667"/>
            <p14:sldId id="720"/>
            <p14:sldId id="743"/>
            <p14:sldId id="744"/>
            <p14:sldId id="745"/>
            <p14:sldId id="721"/>
            <p14:sldId id="664"/>
            <p14:sldId id="719"/>
            <p14:sldId id="520"/>
            <p14:sldId id="739"/>
            <p14:sldId id="676"/>
            <p14:sldId id="566"/>
            <p14:sldId id="754"/>
            <p14:sldId id="740"/>
            <p14:sldId id="612"/>
            <p14:sldId id="741"/>
            <p14:sldId id="439"/>
            <p14:sldId id="773"/>
            <p14:sldId id="774"/>
            <p14:sldId id="775"/>
            <p14:sldId id="776"/>
            <p14:sldId id="777"/>
            <p14:sldId id="779"/>
            <p14:sldId id="762"/>
            <p14:sldId id="772"/>
            <p14:sldId id="780"/>
            <p14:sldId id="598"/>
            <p14:sldId id="273"/>
            <p14:sldId id="778"/>
            <p14:sldId id="764"/>
            <p14:sldId id="767"/>
            <p14:sldId id="769"/>
            <p14:sldId id="768"/>
            <p14:sldId id="771"/>
            <p14:sldId id="763"/>
            <p14:sldId id="691"/>
            <p14:sldId id="747"/>
            <p14:sldId id="746"/>
            <p14:sldId id="614"/>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DDC4"/>
    <a:srgbClr val="94895C"/>
    <a:srgbClr val="D8C79D"/>
    <a:srgbClr val="011C57"/>
    <a:srgbClr val="F0746C"/>
    <a:srgbClr val="366092"/>
    <a:srgbClr val="D5AA2D"/>
    <a:srgbClr val="3F2F1B"/>
    <a:srgbClr val="B4D3FF"/>
    <a:srgbClr val="F399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708" autoAdjust="0"/>
    <p:restoredTop sz="91758"/>
  </p:normalViewPr>
  <p:slideViewPr>
    <p:cSldViewPr snapToGrid="0">
      <p:cViewPr varScale="1">
        <p:scale>
          <a:sx n="74" d="100"/>
          <a:sy n="74" d="100"/>
        </p:scale>
        <p:origin x="208" y="984"/>
      </p:cViewPr>
      <p:guideLst>
        <p:guide orient="horz" pos="2160"/>
        <p:guide pos="3840"/>
      </p:guideLst>
    </p:cSldViewPr>
  </p:slideViewPr>
  <p:notesTextViewPr>
    <p:cViewPr>
      <p:scale>
        <a:sx n="3" d="2"/>
        <a:sy n="3" d="2"/>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presProps" Target="presProps.xml"/><Relationship Id="rId181" Type="http://schemas.openxmlformats.org/officeDocument/2006/relationships/viewProps" Target="viewProps.xml"/><Relationship Id="rId182"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notesMaster" Target="notesMasters/notesMaster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4" Type="http://schemas.openxmlformats.org/officeDocument/2006/relationships/chartUserShapes" Target="../drawings/drawing6.xml"/><Relationship Id="rId1" Type="http://schemas.microsoft.com/office/2011/relationships/chartStyle" Target="style15.xml"/><Relationship Id="rId2" Type="http://schemas.microsoft.com/office/2011/relationships/chartColorStyle" Target="colors15.xml"/></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4" Type="http://schemas.openxmlformats.org/officeDocument/2006/relationships/chartUserShapes" Target="../drawings/drawing7.xml"/><Relationship Id="rId1" Type="http://schemas.microsoft.com/office/2011/relationships/chartStyle" Target="style22.xml"/><Relationship Id="rId2" Type="http://schemas.microsoft.com/office/2011/relationships/chartColorStyle" Target="colors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3.xlsx"/><Relationship Id="rId4" Type="http://schemas.openxmlformats.org/officeDocument/2006/relationships/chartUserShapes" Target="../drawings/drawing8.xml"/><Relationship Id="rId1" Type="http://schemas.microsoft.com/office/2011/relationships/chartStyle" Target="style23.xml"/><Relationship Id="rId2" Type="http://schemas.microsoft.com/office/2011/relationships/chartColorStyle" Target="colors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4.xlsx"/><Relationship Id="rId4" Type="http://schemas.openxmlformats.org/officeDocument/2006/relationships/chartUserShapes" Target="../drawings/drawing9.xml"/><Relationship Id="rId1" Type="http://schemas.microsoft.com/office/2011/relationships/chartStyle" Target="style24.xml"/><Relationship Id="rId2" Type="http://schemas.microsoft.com/office/2011/relationships/chartColorStyle" Target="colors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5.xlsx"/><Relationship Id="rId4" Type="http://schemas.openxmlformats.org/officeDocument/2006/relationships/chartUserShapes" Target="../drawings/drawing10.xml"/><Relationship Id="rId1" Type="http://schemas.microsoft.com/office/2011/relationships/chartStyle" Target="style25.xml"/><Relationship Id="rId2" Type="http://schemas.microsoft.com/office/2011/relationships/chartColorStyle" Target="colors25.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4" Type="http://schemas.openxmlformats.org/officeDocument/2006/relationships/chartUserShapes" Target="../drawings/drawing2.xml"/><Relationship Id="rId1" Type="http://schemas.microsoft.com/office/2011/relationships/chartStyle" Target="style4.xml"/><Relationship Id="rId2" Type="http://schemas.microsoft.com/office/2011/relationships/chartColorStyle" Target="colors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4" Type="http://schemas.openxmlformats.org/officeDocument/2006/relationships/chartUserShapes" Target="../drawings/drawing3.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4.xml"/><Relationship Id="rId1" Type="http://schemas.microsoft.com/office/2011/relationships/chartStyle" Target="style6.xml"/><Relationship Id="rId2" Type="http://schemas.microsoft.com/office/2011/relationships/chartColorStyle" Target="colors6.xm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4" Type="http://schemas.openxmlformats.org/officeDocument/2006/relationships/chartUserShapes" Target="../drawings/drawing5.xml"/><Relationship Id="rId1" Type="http://schemas.microsoft.com/office/2011/relationships/chartStyle" Target="style8.xml"/><Relationship Id="rId2" Type="http://schemas.microsoft.com/office/2011/relationships/chartColorStyle" Target="colors8.xml"/></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0.0379423524442367"/>
          <c:w val="0.844776174822807"/>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535866128"/>
        <c:axId val="1525808304"/>
      </c:lineChart>
      <c:catAx>
        <c:axId val="15358661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25808304"/>
        <c:crosses val="autoZero"/>
        <c:auto val="1"/>
        <c:lblAlgn val="ctr"/>
        <c:lblOffset val="100"/>
        <c:noMultiLvlLbl val="0"/>
      </c:catAx>
      <c:valAx>
        <c:axId val="152580830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58798475433289"/>
              <c:y val="0.3841751239428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53586612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527197392"/>
        <c:axId val="1928741728"/>
      </c:lineChart>
      <c:catAx>
        <c:axId val="152719739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928741728"/>
        <c:crosses val="autoZero"/>
        <c:auto val="1"/>
        <c:lblAlgn val="ctr"/>
        <c:lblOffset val="100"/>
        <c:noMultiLvlLbl val="0"/>
      </c:catAx>
      <c:valAx>
        <c:axId val="192874172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527197392"/>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471900256"/>
        <c:axId val="1471880160"/>
      </c:barChart>
      <c:catAx>
        <c:axId val="147190025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71880160"/>
        <c:crosses val="autoZero"/>
        <c:auto val="1"/>
        <c:lblAlgn val="ctr"/>
        <c:lblOffset val="100"/>
        <c:noMultiLvlLbl val="0"/>
      </c:catAx>
      <c:valAx>
        <c:axId val="147188016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71900256"/>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95.83333333333326</c:v>
                </c:pt>
                <c:pt idx="13">
                  <c:v>95.83333333333326</c:v>
                </c:pt>
                <c:pt idx="14">
                  <c:v>95.83333333333326</c:v>
                </c:pt>
                <c:pt idx="15">
                  <c:v>83.33333333333326</c:v>
                </c:pt>
                <c:pt idx="16">
                  <c:v>72.72727272727273</c:v>
                </c:pt>
                <c:pt idx="17">
                  <c:v>68.18181818181818</c:v>
                </c:pt>
                <c:pt idx="18">
                  <c:v>68.18181818181818</c:v>
                </c:pt>
                <c:pt idx="19">
                  <c:v>68.18181818181818</c:v>
                </c:pt>
                <c:pt idx="20">
                  <c:v>63.63636363636363</c:v>
                </c:pt>
                <c:pt idx="21">
                  <c:v>59.0909090909091</c:v>
                </c:pt>
                <c:pt idx="22">
                  <c:v>59.0909090909091</c:v>
                </c:pt>
                <c:pt idx="23">
                  <c:v>59.0909090909091</c:v>
                </c:pt>
                <c:pt idx="24">
                  <c:v>59.0909090909091</c:v>
                </c:pt>
                <c:pt idx="25">
                  <c:v>59.0909090909091</c:v>
                </c:pt>
                <c:pt idx="26">
                  <c:v>59.0909090909091</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76115440"/>
        <c:axId val="1775613024"/>
      </c:barChart>
      <c:catAx>
        <c:axId val="177611544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75613024"/>
        <c:crosses val="autoZero"/>
        <c:auto val="1"/>
        <c:lblAlgn val="ctr"/>
        <c:lblOffset val="100"/>
        <c:noMultiLvlLbl val="0"/>
      </c:catAx>
      <c:valAx>
        <c:axId val="1775613024"/>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76115440"/>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76002112"/>
        <c:axId val="1526959264"/>
      </c:barChart>
      <c:catAx>
        <c:axId val="177600211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26959264"/>
        <c:crosses val="autoZero"/>
        <c:auto val="1"/>
        <c:lblAlgn val="ctr"/>
        <c:lblOffset val="100"/>
        <c:noMultiLvlLbl val="0"/>
      </c:catAx>
      <c:valAx>
        <c:axId val="1526959264"/>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76002112"/>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526297120"/>
        <c:axId val="1472005984"/>
      </c:barChart>
      <c:catAx>
        <c:axId val="152629712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472005984"/>
        <c:crosses val="autoZero"/>
        <c:auto val="1"/>
        <c:lblAlgn val="ctr"/>
        <c:lblOffset val="100"/>
        <c:noMultiLvlLbl val="0"/>
      </c:catAx>
      <c:valAx>
        <c:axId val="1472005984"/>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526297120"/>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1471443504"/>
        <c:axId val="1471427840"/>
      </c:barChart>
      <c:catAx>
        <c:axId val="1471443504"/>
        <c:scaling>
          <c:orientation val="minMax"/>
        </c:scaling>
        <c:delete val="1"/>
        <c:axPos val="b"/>
        <c:numFmt formatCode="General" sourceLinked="1"/>
        <c:majorTickMark val="none"/>
        <c:minorTickMark val="none"/>
        <c:tickLblPos val="nextTo"/>
        <c:crossAx val="1471427840"/>
        <c:crosses val="autoZero"/>
        <c:auto val="1"/>
        <c:lblAlgn val="ctr"/>
        <c:lblOffset val="100"/>
        <c:noMultiLvlLbl val="0"/>
      </c:catAx>
      <c:valAx>
        <c:axId val="147142784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71443504"/>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776195264"/>
        <c:axId val="1776189456"/>
      </c:barChart>
      <c:catAx>
        <c:axId val="177619526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76189456"/>
        <c:crosses val="autoZero"/>
        <c:auto val="1"/>
        <c:lblAlgn val="ctr"/>
        <c:lblOffset val="100"/>
        <c:noMultiLvlLbl val="0"/>
      </c:catAx>
      <c:valAx>
        <c:axId val="177618945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76195264"/>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1918748496"/>
        <c:axId val="1918667376"/>
      </c:barChart>
      <c:catAx>
        <c:axId val="191874849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18667376"/>
        <c:crosses val="autoZero"/>
        <c:auto val="1"/>
        <c:lblAlgn val="ctr"/>
        <c:lblOffset val="100"/>
        <c:noMultiLvlLbl val="0"/>
      </c:catAx>
      <c:valAx>
        <c:axId val="191866737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18748496"/>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1776080880"/>
        <c:axId val="1776070512"/>
      </c:lineChart>
      <c:catAx>
        <c:axId val="1776080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776070512"/>
        <c:crosses val="autoZero"/>
        <c:auto val="1"/>
        <c:lblAlgn val="ctr"/>
        <c:lblOffset val="100"/>
        <c:noMultiLvlLbl val="0"/>
      </c:catAx>
      <c:valAx>
        <c:axId val="177607051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76080880"/>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822319760"/>
        <c:axId val="1822291104"/>
      </c:lineChart>
      <c:catAx>
        <c:axId val="182231976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2291104"/>
        <c:crosses val="autoZero"/>
        <c:auto val="1"/>
        <c:lblAlgn val="ctr"/>
        <c:lblOffset val="100"/>
        <c:noMultiLvlLbl val="0"/>
      </c:catAx>
      <c:valAx>
        <c:axId val="1822291104"/>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822319760"/>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95477184327862"/>
          <c:y val="0.0379423524442367"/>
          <c:w val="0.846871264585903"/>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Nutrition Peak</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725915360"/>
        <c:axId val="1535849648"/>
      </c:lineChart>
      <c:catAx>
        <c:axId val="17259153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35849648"/>
        <c:crosses val="autoZero"/>
        <c:auto val="1"/>
        <c:lblAlgn val="ctr"/>
        <c:lblOffset val="100"/>
        <c:noMultiLvlLbl val="0"/>
      </c:catAx>
      <c:valAx>
        <c:axId val="153584964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11515748031496"/>
              <c:y val="0.30140661852752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725915360"/>
        <c:crosses val="autoZero"/>
        <c:crossBetween val="between"/>
      </c:valAx>
      <c:spPr>
        <a:noFill/>
        <a:ln w="50800">
          <a:solidFill>
            <a:schemeClr val="tx1"/>
          </a:solidFill>
        </a:ln>
        <a:effectLst/>
      </c:spPr>
    </c:plotArea>
    <c:legend>
      <c:legendPos val="t"/>
      <c:layout>
        <c:manualLayout>
          <c:xMode val="edge"/>
          <c:yMode val="edge"/>
          <c:x val="0.656835333459823"/>
          <c:y val="0.078046010377735"/>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822187856"/>
        <c:axId val="1822182816"/>
      </c:lineChart>
      <c:catAx>
        <c:axId val="18221878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2182816"/>
        <c:crosses val="autoZero"/>
        <c:auto val="1"/>
        <c:lblAlgn val="ctr"/>
        <c:lblOffset val="100"/>
        <c:noMultiLvlLbl val="0"/>
      </c:catAx>
      <c:valAx>
        <c:axId val="1822182816"/>
        <c:scaling>
          <c:orientation val="minMax"/>
          <c:max val="70.0"/>
        </c:scaling>
        <c:delete val="1"/>
        <c:axPos val="l"/>
        <c:numFmt formatCode="General" sourceLinked="0"/>
        <c:majorTickMark val="out"/>
        <c:minorTickMark val="none"/>
        <c:tickLblPos val="nextTo"/>
        <c:crossAx val="18221878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1821514656"/>
        <c:axId val="1821480288"/>
      </c:lineChart>
      <c:catAx>
        <c:axId val="18215146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1480288"/>
        <c:crosses val="autoZero"/>
        <c:auto val="1"/>
        <c:lblAlgn val="ctr"/>
        <c:lblOffset val="100"/>
        <c:noMultiLvlLbl val="0"/>
      </c:catAx>
      <c:valAx>
        <c:axId val="1821480288"/>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821514656"/>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1505544624"/>
        <c:axId val="1505534208"/>
      </c:lineChart>
      <c:catAx>
        <c:axId val="15055446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5534208"/>
        <c:crosses val="autoZero"/>
        <c:auto val="1"/>
        <c:lblAlgn val="ctr"/>
        <c:lblOffset val="100"/>
        <c:noMultiLvlLbl val="0"/>
      </c:catAx>
      <c:valAx>
        <c:axId val="1505534208"/>
        <c:scaling>
          <c:orientation val="minMax"/>
          <c:max val="70.0"/>
        </c:scaling>
        <c:delete val="1"/>
        <c:axPos val="l"/>
        <c:numFmt formatCode="General" sourceLinked="0"/>
        <c:majorTickMark val="out"/>
        <c:minorTickMark val="none"/>
        <c:tickLblPos val="nextTo"/>
        <c:crossAx val="15055446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1531827440"/>
        <c:axId val="1530939664"/>
      </c:lineChart>
      <c:catAx>
        <c:axId val="153182744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530939664"/>
        <c:crosses val="autoZero"/>
        <c:auto val="1"/>
        <c:lblAlgn val="ctr"/>
        <c:lblOffset val="100"/>
        <c:noMultiLvlLbl val="0"/>
      </c:catAx>
      <c:valAx>
        <c:axId val="153093966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53182744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808585904"/>
        <c:axId val="1808513840"/>
      </c:lineChart>
      <c:catAx>
        <c:axId val="180858590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808513840"/>
        <c:crosses val="autoZero"/>
        <c:auto val="1"/>
        <c:lblAlgn val="ctr"/>
        <c:lblOffset val="100"/>
        <c:noMultiLvlLbl val="0"/>
      </c:catAx>
      <c:valAx>
        <c:axId val="180851384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80858590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1808561952"/>
        <c:axId val="1808411312"/>
      </c:lineChart>
      <c:catAx>
        <c:axId val="180856195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808411312"/>
        <c:crosses val="autoZero"/>
        <c:auto val="1"/>
        <c:lblAlgn val="ctr"/>
        <c:lblOffset val="100"/>
        <c:noMultiLvlLbl val="0"/>
      </c:catAx>
      <c:valAx>
        <c:axId val="180841131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1808561952"/>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774729330709"/>
          <c:y val="0.177671560915834"/>
          <c:w val="0.633803819953271"/>
          <c:h val="0.585875101910902"/>
        </c:manualLayout>
      </c:layout>
      <c:lineChart>
        <c:grouping val="standard"/>
        <c:varyColors val="0"/>
        <c:ser>
          <c:idx val="0"/>
          <c:order val="0"/>
          <c:tx>
            <c:strRef>
              <c:f>Sheet1!$B$1</c:f>
              <c:strCache>
                <c:ptCount val="1"/>
                <c:pt idx="0">
                  <c:v>Short Diapause Genotype</c:v>
                </c:pt>
              </c:strCache>
            </c:strRef>
          </c:tx>
          <c:spPr>
            <a:ln w="63500" cap="rnd">
              <a:solidFill>
                <a:schemeClr val="accent1"/>
              </a:solidFill>
              <a:round/>
            </a:ln>
            <a:effectLst/>
          </c:spPr>
          <c:marker>
            <c:symbol val="circle"/>
            <c:size val="10"/>
            <c:spPr>
              <a:solidFill>
                <a:srgbClr val="7030A0"/>
              </a:solidFill>
              <a:ln w="9525">
                <a:solidFill>
                  <a:schemeClr val="accent1"/>
                </a:solidFill>
              </a:ln>
              <a:effectLst/>
            </c:spPr>
          </c:marker>
          <c:dPt>
            <c:idx val="7"/>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1-A389-4453-96A7-E99DB9640AE2}"/>
              </c:ext>
            </c:extLst>
          </c:dPt>
          <c:dPt>
            <c:idx val="8"/>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3-A389-4453-96A7-E99DB9640AE2}"/>
              </c:ext>
            </c:extLst>
          </c:dPt>
          <c:dPt>
            <c:idx val="9"/>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5-A389-4453-96A7-E99DB9640AE2}"/>
              </c:ext>
            </c:extLst>
          </c:dPt>
          <c:dPt>
            <c:idx val="10"/>
            <c:marker>
              <c:symbol val="circle"/>
              <c:size val="10"/>
              <c:spPr>
                <a:solidFill>
                  <a:srgbClr val="7030A0"/>
                </a:solidFill>
                <a:ln w="9525">
                  <a:solidFill>
                    <a:srgbClr val="7030A0"/>
                  </a:solidFill>
                </a:ln>
                <a:effectLst/>
              </c:spPr>
            </c:marker>
            <c:bubble3D val="0"/>
            <c:spPr>
              <a:ln w="63500" cap="rnd">
                <a:solidFill>
                  <a:srgbClr val="7030A0"/>
                </a:solidFill>
                <a:round/>
              </a:ln>
              <a:effectLst/>
            </c:spPr>
            <c:extLst xmlns:c16r2="http://schemas.microsoft.com/office/drawing/2015/06/chart">
              <c:ext xmlns:c16="http://schemas.microsoft.com/office/drawing/2014/chart" uri="{C3380CC4-5D6E-409C-BE32-E72D297353CC}">
                <c16:uniqueId val="{00000007-A389-4453-96A7-E99DB9640AE2}"/>
              </c:ext>
            </c:extLst>
          </c:dPt>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Sheet1!$B$2:$B$12</c:f>
              <c:numCache>
                <c:formatCode>General</c:formatCode>
                <c:ptCount val="11"/>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Sheet1!$C$2:$C$12</c:f>
              <c:numCache>
                <c:formatCode>General</c:formatCode>
                <c:ptCount val="11"/>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1925805824"/>
        <c:axId val="1925502768"/>
      </c:lineChart>
      <c:catAx>
        <c:axId val="1925805824"/>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r>
                  <a:rPr lang="en-US" sz="2400"/>
                  <a:t>Time (days)</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925502768"/>
        <c:crosses val="autoZero"/>
        <c:auto val="1"/>
        <c:lblAlgn val="ctr"/>
        <c:lblOffset val="100"/>
        <c:noMultiLvlLbl val="0"/>
      </c:catAx>
      <c:valAx>
        <c:axId val="1925502768"/>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sz="2400" dirty="0"/>
                  <a:t>Percent </a:t>
                </a:r>
                <a:r>
                  <a:rPr lang="en-US" sz="2400" baseline="0" dirty="0"/>
                  <a:t> Pupated (%)</a:t>
                </a:r>
                <a:endParaRPr lang="en-US" sz="2400"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925805824"/>
        <c:crosses val="autoZero"/>
        <c:crossBetween val="between"/>
        <c:majorUnit val="25.0"/>
      </c:valAx>
      <c:spPr>
        <a:noFill/>
        <a:ln>
          <a:noFill/>
        </a:ln>
        <a:effectLst/>
      </c:spPr>
    </c:plotArea>
    <c:plotVisOnly val="1"/>
    <c:dispBlanksAs val="gap"/>
    <c:showDLblsOverMax val="0"/>
  </c:chart>
  <c:spPr>
    <a:solidFill>
      <a:schemeClr val="lt1"/>
    </a:solidFill>
    <a:ln w="25400" cap="flat" cmpd="sng" algn="ctr">
      <a:no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chemeClr val="accent2"/>
              </a:solidFill>
              <a:ln w="9525">
                <a:solidFill>
                  <a:srgbClr val="92D050"/>
                </a:solidFill>
              </a:ln>
              <a:effectLst/>
            </c:spPr>
          </c:marker>
          <c:dPt>
            <c:idx val="9"/>
            <c:marker>
              <c:symbol val="circle"/>
              <c:size val="10"/>
              <c:spPr>
                <a:solidFill>
                  <a:srgbClr val="92D050"/>
                </a:solidFill>
                <a:ln w="9525">
                  <a:solidFill>
                    <a:srgbClr val="92D050"/>
                  </a:solidFill>
                </a:ln>
                <a:effectLst/>
              </c:spPr>
            </c:marker>
            <c:bubble3D val="0"/>
            <c:extLst xmlns:c16r2="http://schemas.microsoft.com/office/drawing/2015/06/chart">
              <c:ext xmlns:c16="http://schemas.microsoft.com/office/drawing/2014/chart" uri="{C3380CC4-5D6E-409C-BE32-E72D297353CC}">
                <c16:uniqueId val="{00000000-E439-499B-A976-C346726FB0CC}"/>
              </c:ext>
            </c:extLst>
          </c:dPt>
          <c:dPt>
            <c:idx val="10"/>
            <c:marker>
              <c:symbol val="circle"/>
              <c:size val="10"/>
              <c:spPr>
                <a:solidFill>
                  <a:srgbClr val="92D050"/>
                </a:solidFill>
                <a:ln w="9525">
                  <a:solidFill>
                    <a:srgbClr val="92D050"/>
                  </a:solidFill>
                </a:ln>
                <a:effectLst/>
              </c:spPr>
            </c:marker>
            <c:bubble3D val="0"/>
            <c:extLst xmlns:c16r2="http://schemas.microsoft.com/office/drawing/2015/06/chart">
              <c:ext xmlns:c16="http://schemas.microsoft.com/office/drawing/2014/chart" uri="{C3380CC4-5D6E-409C-BE32-E72D297353CC}">
                <c16:uniqueId val="{00000001-E439-499B-A976-C346726FB0CC}"/>
              </c:ext>
            </c:extLst>
          </c:dPt>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extLst xmlns:c16r2="http://schemas.microsoft.com/office/drawing/2015/06/chart">
            <c:ext xmlns:c16="http://schemas.microsoft.com/office/drawing/2014/chart" uri="{C3380CC4-5D6E-409C-BE32-E72D297353CC}">
              <c16:uniqueId val="{00000000-3154-47E3-A696-8BDB98E21D66}"/>
            </c:ext>
          </c:extLst>
        </c:ser>
        <c:dLbls>
          <c:showLegendKey val="0"/>
          <c:showVal val="0"/>
          <c:showCatName val="0"/>
          <c:showSerName val="0"/>
          <c:showPercent val="0"/>
          <c:showBubbleSize val="0"/>
        </c:dLbls>
        <c:marker val="1"/>
        <c:smooth val="0"/>
        <c:axId val="1926180336"/>
        <c:axId val="1925903216"/>
      </c:lineChart>
      <c:catAx>
        <c:axId val="192618033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925903216"/>
        <c:crosses val="autoZero"/>
        <c:auto val="1"/>
        <c:lblAlgn val="ctr"/>
        <c:lblOffset val="100"/>
        <c:tickLblSkip val="2"/>
        <c:tickMarkSkip val="1"/>
        <c:noMultiLvlLbl val="0"/>
      </c:catAx>
      <c:valAx>
        <c:axId val="192590321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926180336"/>
        <c:crosses val="autoZero"/>
        <c:crossBetween val="midCat"/>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extLst xmlns:c16r2="http://schemas.microsoft.com/office/drawing/2015/06/chart">
            <c:ext xmlns:c16="http://schemas.microsoft.com/office/drawing/2014/chart" uri="{C3380CC4-5D6E-409C-BE32-E72D297353CC}">
              <c16:uniqueId val="{00000000-D583-404F-A1C2-16A8336E55B7}"/>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Sheet1!$E$2:$E$41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4.166666666999998</c:v>
                </c:pt>
                <c:pt idx="13">
                  <c:v>4.166666666999998</c:v>
                </c:pt>
                <c:pt idx="14">
                  <c:v>4.166666666999998</c:v>
                </c:pt>
                <c:pt idx="15">
                  <c:v>16.66666667</c:v>
                </c:pt>
                <c:pt idx="16">
                  <c:v>27.27272726999998</c:v>
                </c:pt>
                <c:pt idx="17">
                  <c:v>31.81818182</c:v>
                </c:pt>
                <c:pt idx="18">
                  <c:v>31.81818182</c:v>
                </c:pt>
                <c:pt idx="19">
                  <c:v>31.81818182</c:v>
                </c:pt>
                <c:pt idx="20">
                  <c:v>36.36363636</c:v>
                </c:pt>
                <c:pt idx="21">
                  <c:v>40.90909091</c:v>
                </c:pt>
                <c:pt idx="22">
                  <c:v>40.90909091</c:v>
                </c:pt>
                <c:pt idx="23">
                  <c:v>40.90909091</c:v>
                </c:pt>
                <c:pt idx="24">
                  <c:v>40.90909091</c:v>
                </c:pt>
                <c:pt idx="25">
                  <c:v>40.90909091</c:v>
                </c:pt>
                <c:pt idx="26">
                  <c:v>40.90909091</c:v>
                </c:pt>
                <c:pt idx="27">
                  <c:v>45.45454545</c:v>
                </c:pt>
                <c:pt idx="28">
                  <c:v>45.45454545</c:v>
                </c:pt>
                <c:pt idx="29">
                  <c:v>45.45454545</c:v>
                </c:pt>
                <c:pt idx="30">
                  <c:v>45.45454545</c:v>
                </c:pt>
                <c:pt idx="31">
                  <c:v>50.0</c:v>
                </c:pt>
                <c:pt idx="32">
                  <c:v>50.0</c:v>
                </c:pt>
                <c:pt idx="33">
                  <c:v>61.9047619</c:v>
                </c:pt>
                <c:pt idx="34">
                  <c:v>61.9047619</c:v>
                </c:pt>
                <c:pt idx="35">
                  <c:v>61.9047619</c:v>
                </c:pt>
                <c:pt idx="36">
                  <c:v>66.66666667</c:v>
                </c:pt>
                <c:pt idx="37">
                  <c:v>66.66666667</c:v>
                </c:pt>
                <c:pt idx="38">
                  <c:v>66.66666667</c:v>
                </c:pt>
                <c:pt idx="39">
                  <c:v>66.66666667</c:v>
                </c:pt>
              </c:numCache>
            </c:numRef>
          </c:val>
          <c:smooth val="0"/>
          <c:extLst xmlns:c16r2="http://schemas.microsoft.com/office/drawing/2015/06/chart">
            <c:ext xmlns:c16="http://schemas.microsoft.com/office/drawing/2014/chart" uri="{C3380CC4-5D6E-409C-BE32-E72D297353CC}">
              <c16:uniqueId val="{00000001-D583-404F-A1C2-16A8336E55B7}"/>
            </c:ext>
          </c:extLst>
        </c:ser>
        <c:dLbls>
          <c:showLegendKey val="0"/>
          <c:showVal val="0"/>
          <c:showCatName val="0"/>
          <c:showSerName val="0"/>
          <c:showPercent val="0"/>
          <c:showBubbleSize val="0"/>
        </c:dLbls>
        <c:marker val="1"/>
        <c:smooth val="0"/>
        <c:axId val="1925604208"/>
        <c:axId val="1926006384"/>
      </c:lineChart>
      <c:catAx>
        <c:axId val="192560420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926006384"/>
        <c:crosses val="autoZero"/>
        <c:auto val="1"/>
        <c:lblAlgn val="ctr"/>
        <c:lblOffset val="100"/>
        <c:tickLblSkip val="2"/>
        <c:tickMarkSkip val="1"/>
        <c:noMultiLvlLbl val="0"/>
      </c:catAx>
      <c:valAx>
        <c:axId val="192600638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925604208"/>
        <c:crosses val="autoZero"/>
        <c:crossBetween val="midCat"/>
        <c:majorUnit val="25.0"/>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0.0379423524442367"/>
          <c:w val="0.844776174822807"/>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426288128"/>
        <c:axId val="1426261408"/>
      </c:lineChart>
      <c:catAx>
        <c:axId val="14262881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426261408"/>
        <c:crosses val="autoZero"/>
        <c:auto val="1"/>
        <c:lblAlgn val="ctr"/>
        <c:lblOffset val="100"/>
        <c:noMultiLvlLbl val="0"/>
      </c:catAx>
      <c:valAx>
        <c:axId val="142626140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58798475433289"/>
              <c:y val="0.3841751239428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42628812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95477184327862"/>
          <c:y val="0.0379423524442367"/>
          <c:w val="0.846871264585903"/>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1860526528"/>
        <c:axId val="1860507776"/>
      </c:lineChart>
      <c:catAx>
        <c:axId val="18605265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860507776"/>
        <c:crosses val="autoZero"/>
        <c:auto val="1"/>
        <c:lblAlgn val="ctr"/>
        <c:lblOffset val="100"/>
        <c:noMultiLvlLbl val="0"/>
      </c:catAx>
      <c:valAx>
        <c:axId val="1860507776"/>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(g)</a:t>
                </a:r>
              </a:p>
            </c:rich>
          </c:tx>
          <c:layout>
            <c:manualLayout>
              <c:xMode val="edge"/>
              <c:yMode val="edge"/>
              <c:x val="0.0311515748031496"/>
              <c:y val="0.30140661852752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186052652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087420332964"/>
          <c:y val="0.177671560915834"/>
          <c:w val="0.820080506659864"/>
          <c:h val="0.66015333586369"/>
        </c:manualLayout>
      </c:layout>
      <c:lineChart>
        <c:grouping val="standard"/>
        <c:varyColors val="0"/>
        <c:ser>
          <c:idx val="0"/>
          <c:order val="0"/>
          <c:tx>
            <c:strRef>
              <c:f>Sheet1!$B$1</c:f>
              <c:strCache>
                <c:ptCount val="1"/>
                <c:pt idx="0">
                  <c:v>Short-Diapause</c:v>
                </c:pt>
              </c:strCache>
            </c:strRef>
          </c:tx>
          <c:spPr>
            <a:ln w="63500" cap="rnd">
              <a:solidFill>
                <a:srgbClr val="7030A0"/>
              </a:solidFill>
              <a:round/>
            </a:ln>
            <a:effectLst/>
          </c:spPr>
          <c:marker>
            <c:symbol val="circle"/>
            <c:size val="10"/>
            <c:spPr>
              <a:solidFill>
                <a:srgbClr val="7030A0"/>
              </a:solidFill>
              <a:ln w="9525">
                <a:solidFill>
                  <a:srgbClr val="7030A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3812-4AA1-A602-311A5B4E55C9}"/>
            </c:ext>
          </c:extLst>
        </c:ser>
        <c:ser>
          <c:idx val="1"/>
          <c:order val="1"/>
          <c:tx>
            <c:strRef>
              <c:f>Sheet1!$C$1</c:f>
              <c:strCache>
                <c:ptCount val="1"/>
                <c:pt idx="0">
                  <c:v>Long-Diapause</c:v>
                </c:pt>
              </c:strCache>
            </c:strRef>
          </c:tx>
          <c:spPr>
            <a:ln w="63500" cap="rnd">
              <a:solidFill>
                <a:srgbClr val="92D050"/>
              </a:solidFill>
              <a:round/>
            </a:ln>
            <a:effectLst/>
          </c:spPr>
          <c:marker>
            <c:symbol val="circle"/>
            <c:size val="10"/>
            <c:spPr>
              <a:solidFill>
                <a:srgbClr val="92D050"/>
              </a:solidFill>
              <a:ln w="9525">
                <a:solidFill>
                  <a:srgbClr val="92D050"/>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3812-4AA1-A602-311A5B4E55C9}"/>
            </c:ext>
          </c:extLst>
        </c:ser>
        <c:ser>
          <c:idx val="2"/>
          <c:order val="2"/>
          <c:tx>
            <c:strRef>
              <c:f>Sheet1!$D$1</c:f>
              <c:strCache>
                <c:ptCount val="1"/>
                <c:pt idx="0">
                  <c:v>Long-Diapause2</c:v>
                </c:pt>
              </c:strCache>
            </c:strRef>
          </c:tx>
          <c:spPr>
            <a:ln w="63500" cap="rnd">
              <a:solidFill>
                <a:schemeClr val="accent3"/>
              </a:solidFill>
              <a:round/>
            </a:ln>
            <a:effectLst/>
          </c:spPr>
          <c:marker>
            <c:symbol val="circle"/>
            <c:size val="10"/>
            <c:spPr>
              <a:solidFill>
                <a:schemeClr val="accent3"/>
              </a:solidFill>
              <a:ln w="9525">
                <a:solidFill>
                  <a:schemeClr val="accent3"/>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Sheet1!$D$2:$D$41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mooth val="0"/>
          <c:extLst xmlns:c16r2="http://schemas.microsoft.com/office/drawing/2015/06/chart">
            <c:ext xmlns:c16="http://schemas.microsoft.com/office/drawing/2014/chart" uri="{C3380CC4-5D6E-409C-BE32-E72D297353CC}">
              <c16:uniqueId val="{00000002-3812-4AA1-A602-311A5B4E55C9}"/>
            </c:ext>
          </c:extLst>
        </c:ser>
        <c:ser>
          <c:idx val="3"/>
          <c:order val="3"/>
          <c:tx>
            <c:strRef>
              <c:f>Sheet1!$E$1</c:f>
              <c:strCache>
                <c:ptCount val="1"/>
                <c:pt idx="0">
                  <c:v>Short Genotype</c:v>
                </c:pt>
              </c:strCache>
            </c:strRef>
          </c:tx>
          <c:spPr>
            <a:ln w="63500"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Sheet1!$E$2:$E$41</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4.166666666999998</c:v>
                </c:pt>
                <c:pt idx="13">
                  <c:v>4.166666666999998</c:v>
                </c:pt>
                <c:pt idx="14">
                  <c:v>4.166666666999998</c:v>
                </c:pt>
                <c:pt idx="15">
                  <c:v>16.66666667</c:v>
                </c:pt>
                <c:pt idx="16">
                  <c:v>27.27272726999998</c:v>
                </c:pt>
                <c:pt idx="17">
                  <c:v>31.81818182</c:v>
                </c:pt>
                <c:pt idx="18">
                  <c:v>31.81818182</c:v>
                </c:pt>
                <c:pt idx="19">
                  <c:v>31.81818182</c:v>
                </c:pt>
                <c:pt idx="20">
                  <c:v>36.36363636</c:v>
                </c:pt>
                <c:pt idx="21">
                  <c:v>40.90909091</c:v>
                </c:pt>
                <c:pt idx="22">
                  <c:v>40.90909091</c:v>
                </c:pt>
                <c:pt idx="23">
                  <c:v>40.90909091</c:v>
                </c:pt>
                <c:pt idx="24">
                  <c:v>40.90909091</c:v>
                </c:pt>
                <c:pt idx="25">
                  <c:v>40.90909091</c:v>
                </c:pt>
                <c:pt idx="26">
                  <c:v>40.90909091</c:v>
                </c:pt>
                <c:pt idx="27">
                  <c:v>45.45454545</c:v>
                </c:pt>
                <c:pt idx="28">
                  <c:v>45.45454545</c:v>
                </c:pt>
                <c:pt idx="29">
                  <c:v>45.45454545</c:v>
                </c:pt>
                <c:pt idx="30">
                  <c:v>45.45454545</c:v>
                </c:pt>
                <c:pt idx="31">
                  <c:v>50.0</c:v>
                </c:pt>
                <c:pt idx="32">
                  <c:v>50.0</c:v>
                </c:pt>
                <c:pt idx="33">
                  <c:v>61.9047619</c:v>
                </c:pt>
                <c:pt idx="34">
                  <c:v>61.9047619</c:v>
                </c:pt>
                <c:pt idx="35">
                  <c:v>61.9047619</c:v>
                </c:pt>
                <c:pt idx="36">
                  <c:v>66.66666667</c:v>
                </c:pt>
                <c:pt idx="37">
                  <c:v>66.66666667</c:v>
                </c:pt>
                <c:pt idx="38">
                  <c:v>66.66666667</c:v>
                </c:pt>
                <c:pt idx="39">
                  <c:v>66.66666667</c:v>
                </c:pt>
              </c:numCache>
            </c:numRef>
          </c:val>
          <c:smooth val="0"/>
          <c:extLst xmlns:c16r2="http://schemas.microsoft.com/office/drawing/2015/06/chart">
            <c:ext xmlns:c16="http://schemas.microsoft.com/office/drawing/2014/chart" uri="{C3380CC4-5D6E-409C-BE32-E72D297353CC}">
              <c16:uniqueId val="{00000003-3812-4AA1-A602-311A5B4E55C9}"/>
            </c:ext>
          </c:extLst>
        </c:ser>
        <c:dLbls>
          <c:showLegendKey val="0"/>
          <c:showVal val="0"/>
          <c:showCatName val="0"/>
          <c:showSerName val="0"/>
          <c:showPercent val="0"/>
          <c:showBubbleSize val="0"/>
        </c:dLbls>
        <c:marker val="1"/>
        <c:smooth val="0"/>
        <c:axId val="1811167728"/>
        <c:axId val="1860622752"/>
      </c:lineChart>
      <c:catAx>
        <c:axId val="181116772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Time (Days)</a:t>
                </a:r>
              </a:p>
            </c:rich>
          </c:tx>
          <c:layout>
            <c:manualLayout>
              <c:xMode val="edge"/>
              <c:yMode val="edge"/>
              <c:x val="0.471386223883866"/>
              <c:y val="0.9330278208333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860622752"/>
        <c:crosses val="autoZero"/>
        <c:auto val="1"/>
        <c:lblAlgn val="ctr"/>
        <c:lblOffset val="100"/>
        <c:tickLblSkip val="2"/>
        <c:tickMarkSkip val="1"/>
        <c:noMultiLvlLbl val="0"/>
      </c:catAx>
      <c:valAx>
        <c:axId val="1860622752"/>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a:t>
                </a:r>
                <a:r>
                  <a:rPr lang="en-US" baseline="0" dirty="0"/>
                  <a:t> Pupated (%)</a:t>
                </a:r>
                <a:endParaRPr lang="en-US" dirty="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811167728"/>
        <c:crosses val="autoZero"/>
        <c:crossBetween val="midCat"/>
        <c:majorUnit val="25.0"/>
      </c:valAx>
      <c:spPr>
        <a:noFill/>
        <a:ln>
          <a:noFill/>
        </a:ln>
        <a:effectLst/>
      </c:spPr>
    </c:plotArea>
    <c:plotVisOnly val="1"/>
    <c:dispBlanksAs val="gap"/>
    <c:showDLblsOverMax val="0"/>
  </c:chart>
  <c:spPr>
    <a:solidFill>
      <a:schemeClr val="bg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1.0</c:v>
                </c:pt>
                <c:pt idx="1">
                  <c:v>66.0</c:v>
                </c:pt>
                <c:pt idx="2">
                  <c:v>33.0</c:v>
                </c:pt>
              </c:numCache>
            </c:numRef>
          </c:val>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1.0</c:v>
                </c:pt>
                <c:pt idx="1">
                  <c:v>1.0</c:v>
                </c:pt>
                <c:pt idx="2">
                  <c:v>100.0</c:v>
                </c:pt>
              </c:numCache>
            </c:numRef>
          </c:val>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1472012416"/>
        <c:axId val="1472002448"/>
      </c:barChart>
      <c:catAx>
        <c:axId val="14720124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72002448"/>
        <c:crosses val="autoZero"/>
        <c:auto val="1"/>
        <c:lblAlgn val="ctr"/>
        <c:lblOffset val="100"/>
        <c:noMultiLvlLbl val="0"/>
      </c:catAx>
      <c:valAx>
        <c:axId val="1472002448"/>
        <c:scaling>
          <c:orientation val="minMax"/>
          <c:max val="10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72012416"/>
        <c:crosses val="autoZero"/>
        <c:crossBetween val="between"/>
        <c:majorUnit val="25.0"/>
      </c:valAx>
      <c:spPr>
        <a:noFill/>
        <a:ln>
          <a:noFill/>
        </a:ln>
        <a:effectLst/>
      </c:spPr>
    </c:plotArea>
    <c:legend>
      <c:legendPos val="r"/>
      <c:layout>
        <c:manualLayout>
          <c:xMode val="edge"/>
          <c:yMode val="edge"/>
          <c:x val="0.802935576381968"/>
          <c:y val="0.116068885527545"/>
          <c:w val="0.180232192891532"/>
          <c:h val="0.33509118320341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1" Type="http://schemas.openxmlformats.org/officeDocument/2006/relationships/image" Target="../media/image58.emf"/><Relationship Id="rId2" Type="http://schemas.openxmlformats.org/officeDocument/2006/relationships/image" Target="../media/image59.emf"/></Relationships>
</file>

<file path=ppt/diagrams/_rels/drawing6.xml.rels><?xml version="1.0" encoding="UTF-8" standalone="yes"?>
<Relationships xmlns="http://schemas.openxmlformats.org/package/2006/relationships"><Relationship Id="rId1" Type="http://schemas.openxmlformats.org/officeDocument/2006/relationships/image" Target="../media/image58.emf"/><Relationship Id="rId2" Type="http://schemas.openxmlformats.org/officeDocument/2006/relationships/image" Target="../media/image59.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53FAD3B3-9A50-6F4A-BB95-7369C37A38E2}"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0530F960-CF2C-CC41-93EC-92C9F4865141}"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7D1FC01B-BFE4-A74D-95D9-68E5330E388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D3B4B012-0867-8D43-8CDC-81746EC6F86E}" type="presOf" srcId="{24F17A2B-0432-40E6-9F44-F5CDE49E3644}" destId="{B4230E3D-BC30-423C-8A52-31C7550BFCAA}" srcOrd="0" destOrd="0" presId="urn:microsoft.com/office/officeart/2005/8/layout/hProcess11"/>
    <dgm:cxn modelId="{4D00E44D-4869-CE43-A08B-DE92BCEE62EB}" type="presOf" srcId="{A56F4B4D-F996-4C25-BE74-608CAFD79EB1}" destId="{CA0B9904-C9AA-4D8E-ADD2-DFACAE20C553}" srcOrd="0" destOrd="0" presId="urn:microsoft.com/office/officeart/2005/8/layout/hProcess11"/>
    <dgm:cxn modelId="{98B1D84D-E311-8042-B713-EC0DBBEEB579}" type="presOf" srcId="{ADDB0935-5A34-412B-92A2-2F1305941DEB}" destId="{E53AABCE-50AB-4981-8FDB-9BE5E37E40DA}" srcOrd="0" destOrd="0" presId="urn:microsoft.com/office/officeart/2005/8/layout/hProcess11"/>
    <dgm:cxn modelId="{FAAD8B20-521A-FC4A-95C0-6E7F0B0C82C9}" type="presParOf" srcId="{9EA1AB39-3E70-494F-A951-1380E80F3CFD}" destId="{AD3093F6-DD81-4AEB-8CBA-1E68E965F8EA}" srcOrd="0" destOrd="0" presId="urn:microsoft.com/office/officeart/2005/8/layout/hProcess11"/>
    <dgm:cxn modelId="{1899B398-DD9F-D24A-9278-D1145022BC6C}" type="presParOf" srcId="{9EA1AB39-3E70-494F-A951-1380E80F3CFD}" destId="{4992925B-BCAB-459A-A568-E8237BAAEE27}" srcOrd="1" destOrd="0" presId="urn:microsoft.com/office/officeart/2005/8/layout/hProcess11"/>
    <dgm:cxn modelId="{2FBDBE92-F3B9-D340-A42B-FA16E26589E6}" type="presParOf" srcId="{4992925B-BCAB-459A-A568-E8237BAAEE27}" destId="{FAAEBA6E-400C-4FDE-AB0A-AF3C29402F99}" srcOrd="0" destOrd="0" presId="urn:microsoft.com/office/officeart/2005/8/layout/hProcess11"/>
    <dgm:cxn modelId="{A32D99D2-AD28-504E-9C4A-69BB138B218F}" type="presParOf" srcId="{FAAEBA6E-400C-4FDE-AB0A-AF3C29402F99}" destId="{90DD05D6-3967-41FD-99B1-28E767B77BDB}" srcOrd="0" destOrd="0" presId="urn:microsoft.com/office/officeart/2005/8/layout/hProcess11"/>
    <dgm:cxn modelId="{BA77EBE3-5655-EA4A-B140-9195D0172075}" type="presParOf" srcId="{FAAEBA6E-400C-4FDE-AB0A-AF3C29402F99}" destId="{A2BA5EDA-F645-4290-8C9B-2232469C256E}" srcOrd="1" destOrd="0" presId="urn:microsoft.com/office/officeart/2005/8/layout/hProcess11"/>
    <dgm:cxn modelId="{8DC46DA0-26E9-5841-9DB8-98FC78A49145}" type="presParOf" srcId="{FAAEBA6E-400C-4FDE-AB0A-AF3C29402F99}" destId="{0FC316D6-07E3-4A71-A21D-BA9BBF52B018}" srcOrd="2" destOrd="0" presId="urn:microsoft.com/office/officeart/2005/8/layout/hProcess11"/>
    <dgm:cxn modelId="{EF06EA39-2229-C340-8227-F3E165ACFFB7}" type="presParOf" srcId="{4992925B-BCAB-459A-A568-E8237BAAEE27}" destId="{6D3635DA-BB2E-44C5-8869-991D4F51407F}" srcOrd="1" destOrd="0" presId="urn:microsoft.com/office/officeart/2005/8/layout/hProcess11"/>
    <dgm:cxn modelId="{61BDCE5D-80B7-1A42-8629-714B42ABF2CC}" type="presParOf" srcId="{4992925B-BCAB-459A-A568-E8237BAAEE27}" destId="{84B382B5-F224-4509-962E-79B57A10E1C1}" srcOrd="2" destOrd="0" presId="urn:microsoft.com/office/officeart/2005/8/layout/hProcess11"/>
    <dgm:cxn modelId="{1E031F6E-2A42-1D4A-95FF-AABAF1CA792D}" type="presParOf" srcId="{84B382B5-F224-4509-962E-79B57A10E1C1}" destId="{E53AABCE-50AB-4981-8FDB-9BE5E37E40DA}" srcOrd="0" destOrd="0" presId="urn:microsoft.com/office/officeart/2005/8/layout/hProcess11"/>
    <dgm:cxn modelId="{8B1467E8-1973-F94B-8E1E-82629380850F}" type="presParOf" srcId="{84B382B5-F224-4509-962E-79B57A10E1C1}" destId="{9361B4F6-E343-408E-A75D-6EE72266718B}" srcOrd="1" destOrd="0" presId="urn:microsoft.com/office/officeart/2005/8/layout/hProcess11"/>
    <dgm:cxn modelId="{96949DCF-22B5-CA40-BB67-5319781C6513}" type="presParOf" srcId="{84B382B5-F224-4509-962E-79B57A10E1C1}" destId="{DBD30A2F-9C50-47B0-994F-E0E2E0DFBF26}" srcOrd="2" destOrd="0" presId="urn:microsoft.com/office/officeart/2005/8/layout/hProcess11"/>
    <dgm:cxn modelId="{4DF5F070-6F8F-7548-B4D8-7DB3C10591CD}" type="presParOf" srcId="{4992925B-BCAB-459A-A568-E8237BAAEE27}" destId="{5353A82C-A691-432D-8AEE-03D34AB6DB55}" srcOrd="3" destOrd="0" presId="urn:microsoft.com/office/officeart/2005/8/layout/hProcess11"/>
    <dgm:cxn modelId="{EE0F5C9A-5F0A-FC40-A145-0ECEEE8D51D0}" type="presParOf" srcId="{4992925B-BCAB-459A-A568-E8237BAAEE27}" destId="{8A39D42E-94BA-4155-B955-D1B837FAA111}" srcOrd="4" destOrd="0" presId="urn:microsoft.com/office/officeart/2005/8/layout/hProcess11"/>
    <dgm:cxn modelId="{CED0E7FF-1785-E34C-A026-0DEFC362FBE1}" type="presParOf" srcId="{8A39D42E-94BA-4155-B955-D1B837FAA111}" destId="{9C55095F-4949-40E4-84EA-3BA9B6A2AEAC}" srcOrd="0" destOrd="0" presId="urn:microsoft.com/office/officeart/2005/8/layout/hProcess11"/>
    <dgm:cxn modelId="{5D82F04A-1BB1-764B-8BF5-A1E390C39792}" type="presParOf" srcId="{8A39D42E-94BA-4155-B955-D1B837FAA111}" destId="{CEA8C45F-D7FE-4793-84FE-4A2E3438891C}" srcOrd="1" destOrd="0" presId="urn:microsoft.com/office/officeart/2005/8/layout/hProcess11"/>
    <dgm:cxn modelId="{C78588F2-E5F1-EF4B-9143-25B59504330F}" type="presParOf" srcId="{8A39D42E-94BA-4155-B955-D1B837FAA111}" destId="{82AFF8C2-6AF9-4F14-8221-875D24FC39C8}" srcOrd="2" destOrd="0" presId="urn:microsoft.com/office/officeart/2005/8/layout/hProcess11"/>
    <dgm:cxn modelId="{6E8C78F6-3EDD-A44B-891A-4D52325E7942}" type="presParOf" srcId="{4992925B-BCAB-459A-A568-E8237BAAEE27}" destId="{243E7DF8-AB04-47F8-A5B6-2AADE3E512DA}" srcOrd="5" destOrd="0" presId="urn:microsoft.com/office/officeart/2005/8/layout/hProcess11"/>
    <dgm:cxn modelId="{189E10A9-C6EC-7649-A42E-56E92E55FF79}" type="presParOf" srcId="{4992925B-BCAB-459A-A568-E8237BAAEE27}" destId="{B0251E8F-52E2-43A0-BF14-F119BCD28E93}" srcOrd="6" destOrd="0" presId="urn:microsoft.com/office/officeart/2005/8/layout/hProcess11"/>
    <dgm:cxn modelId="{330442B7-9305-984B-977E-9AD3B3F98ADB}" type="presParOf" srcId="{B0251E8F-52E2-43A0-BF14-F119BCD28E93}" destId="{B4230E3D-BC30-423C-8A52-31C7550BFCAA}" srcOrd="0" destOrd="0" presId="urn:microsoft.com/office/officeart/2005/8/layout/hProcess11"/>
    <dgm:cxn modelId="{FEE4B42E-A86D-0443-9A7F-057BF2941E48}" type="presParOf" srcId="{B0251E8F-52E2-43A0-BF14-F119BCD28E93}" destId="{10A63704-F504-4590-99F3-B48907C936C2}" srcOrd="1" destOrd="0" presId="urn:microsoft.com/office/officeart/2005/8/layout/hProcess11"/>
    <dgm:cxn modelId="{960ABEE4-D391-F647-98C7-AF358C6941F7}" type="presParOf" srcId="{B0251E8F-52E2-43A0-BF14-F119BCD28E93}" destId="{B61B0B94-7D9C-44FC-909C-90D5F78DF92F}" srcOrd="2" destOrd="0" presId="urn:microsoft.com/office/officeart/2005/8/layout/hProcess11"/>
    <dgm:cxn modelId="{B83E4095-C6BB-5147-8B32-C9B9147B8C40}" type="presParOf" srcId="{4992925B-BCAB-459A-A568-E8237BAAEE27}" destId="{D043554B-1DE0-48AB-8919-C88C44E16216}" srcOrd="7" destOrd="0" presId="urn:microsoft.com/office/officeart/2005/8/layout/hProcess11"/>
    <dgm:cxn modelId="{4CF7A7E5-D1A4-3245-B478-BF1F3D44CF19}" type="presParOf" srcId="{4992925B-BCAB-459A-A568-E8237BAAEE27}" destId="{FFF4CF9F-CD8D-4F1D-833C-0F13C31918F0}" srcOrd="8" destOrd="0" presId="urn:microsoft.com/office/officeart/2005/8/layout/hProcess11"/>
    <dgm:cxn modelId="{A427EE44-306A-6349-82A8-030962659D90}" type="presParOf" srcId="{FFF4CF9F-CD8D-4F1D-833C-0F13C31918F0}" destId="{CA0B9904-C9AA-4D8E-ADD2-DFACAE20C553}" srcOrd="0" destOrd="0" presId="urn:microsoft.com/office/officeart/2005/8/layout/hProcess11"/>
    <dgm:cxn modelId="{73AD9D07-F211-D743-B596-AEA55FDC4AD1}" type="presParOf" srcId="{FFF4CF9F-CD8D-4F1D-833C-0F13C31918F0}" destId="{21FA990E-2136-43B5-BD4B-53E640E3F623}" srcOrd="1" destOrd="0" presId="urn:microsoft.com/office/officeart/2005/8/layout/hProcess11"/>
    <dgm:cxn modelId="{E345BA52-556C-3D4A-BF4D-618482808C90}"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61744628-CB1C-C847-82C3-618407B49F09}">
      <dgm:prSet phldrT="[Text]" custT="1"/>
      <dgm:spPr/>
      <dgm:t>
        <a:bodyPr/>
        <a:lstStyle/>
        <a:p>
          <a:r>
            <a:rPr lang="en-US" sz="4000" dirty="0"/>
            <a:t>Manipulating Lipid Stores</a:t>
          </a:r>
        </a:p>
      </dgm:t>
    </dgm:pt>
    <dgm:pt modelId="{32ADB176-565B-4846-83CB-84F544BAA024}" type="sibTrans" cxnId="{B9E93C74-9128-2845-8241-1EAB21207F1A}">
      <dgm:prSet/>
      <dgm:spPr>
        <a:solidFill>
          <a:schemeClr val="bg1"/>
        </a:solidFill>
      </dgm:spPr>
      <dgm:t>
        <a:bodyPr/>
        <a:lstStyle/>
        <a:p>
          <a:endParaRPr lang="en-US"/>
        </a:p>
      </dgm:t>
    </dgm:pt>
    <dgm:pt modelId="{D1C39445-C86D-854A-AF34-4195EA0CAAB9}" type="par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3" custScaleX="115363" custLinFactNeighborX="-10330" custLinFactNeighborY="1806"/>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152329" custScaleY="52050" custLinFactY="61428" custLinFactNeighborX="-14371" custLinFactNeighborY="100000">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3" custScaleX="124016" custScaleY="106145" custLinFactNeighborX="4310" custLinFactNeighborY="17270"/>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2"/>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2" custScaleX="319977" custScaleY="58487">
        <dgm:presLayoutVars>
          <dgm:bulletEnabled val="1"/>
        </dgm:presLayoutVars>
      </dgm:prSet>
      <dgm:spPr/>
      <dgm:t>
        <a:bodyPr/>
        <a:lstStyle/>
        <a:p>
          <a:endParaRPr lang="en-US"/>
        </a:p>
      </dgm:t>
    </dgm:pt>
    <dgm:pt modelId="{311000BC-5FBE-2B49-90F2-6AC226946E14}" type="pres">
      <dgm:prSet presAssocID="{1CE84540-CA3A-2E43-8D8C-2043FA48C8E1}" presName="picture_3" presStyleCnt="0"/>
      <dgm:spPr/>
    </dgm:pt>
    <dgm:pt modelId="{C6626269-55C3-C147-9DA3-7C834308686E}" type="pres">
      <dgm:prSet presAssocID="{1CE84540-CA3A-2E43-8D8C-2043FA48C8E1}" presName="pictureRepeatNode" presStyleLbl="alignImgPlace1" presStyleIdx="2" presStyleCnt="3" custScaleX="161798" custScaleY="125410" custLinFactNeighborX="-8720" custLinFactNeighborY="-8676"/>
      <dgm:spPr>
        <a:prstGeom prst="ellipse">
          <a:avLst/>
        </a:prstGeom>
      </dgm:spPr>
      <dgm:t>
        <a:bodyPr/>
        <a:lstStyle/>
        <a:p>
          <a:endParaRPr lang="en-US"/>
        </a:p>
      </dgm:t>
    </dgm:pt>
    <dgm:pt modelId="{E77FE866-E9D5-E143-86D5-66F9A1742614}" type="pres">
      <dgm:prSet presAssocID="{DAEBC401-884C-6842-9ABD-72506B29C70B}" presName="line_3" presStyleLbl="parChTrans1D1" presStyleIdx="1" presStyleCnt="2"/>
      <dgm:spPr/>
    </dgm:pt>
    <dgm:pt modelId="{0C8CD547-25FA-2B4D-A9B2-7A0F15F8E84E}" type="pres">
      <dgm:prSet presAssocID="{DAEBC401-884C-6842-9ABD-72506B29C70B}" presName="textparent_3" presStyleLbl="node1" presStyleIdx="0" presStyleCnt="0"/>
      <dgm:spPr/>
    </dgm:pt>
    <dgm:pt modelId="{684CDA43-8DAE-9E43-89EB-8376C7588AC6}" type="pres">
      <dgm:prSet presAssocID="{DAEBC401-884C-6842-9ABD-72506B29C70B}" presName="text_3" presStyleLbl="revTx" presStyleIdx="1" presStyleCnt="2">
        <dgm:presLayoutVars>
          <dgm:bulletEnabled val="1"/>
        </dgm:presLayoutVars>
      </dgm:prSet>
      <dgm:spPr/>
      <dgm:t>
        <a:bodyPr/>
        <a:lstStyle/>
        <a:p>
          <a:endParaRPr lang="en-US"/>
        </a:p>
      </dgm:t>
    </dgm:pt>
  </dgm:ptLst>
  <dgm:cxnLst>
    <dgm:cxn modelId="{73B7C0AA-0227-8E4B-BB84-E2DC38CA01A0}" type="presOf" srcId="{61744628-CB1C-C847-82C3-618407B49F09}" destId="{45084007-87B7-AC4C-9E0B-D573676E5F82}" srcOrd="0" destOrd="0" presId="urn:microsoft.com/office/officeart/2008/layout/CircularPictureCallout"/>
    <dgm:cxn modelId="{E66E18B6-534C-C54C-875A-D82BE5784DBC}" type="presOf" srcId="{5BD1171D-314B-CA42-B35F-2F0116DD6713}" destId="{286E283C-527A-344B-B6C3-7392F428269C}"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B9E93C74-9128-2845-8241-1EAB21207F1A}" srcId="{8F3E48A8-6CBB-4E48-A4B9-F5A68067B865}" destId="{61744628-CB1C-C847-82C3-618407B49F09}" srcOrd="0" destOrd="0" parTransId="{D1C39445-C86D-854A-AF34-4195EA0CAAB9}" sibTransId="{32ADB176-565B-4846-83CB-84F544BAA024}"/>
    <dgm:cxn modelId="{7E2DEA0A-1C68-074D-8679-79A1825E8834}" type="presOf" srcId="{8F3E48A8-6CBB-4E48-A4B9-F5A68067B865}" destId="{54C8B1A1-E8F0-8A4D-8E7C-451CAD617815}"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2" destOrd="0" parTransId="{0F6BAB90-D793-7B40-B358-CFC3BC69BCD6}" sibTransId="{1CE84540-CA3A-2E43-8D8C-2043FA48C8E1}"/>
    <dgm:cxn modelId="{81572CA8-9E69-9947-B5C7-91FC5DC0D655}" type="presOf" srcId="{32ADB176-565B-4846-83CB-84F544BAA024}" destId="{D9EB1B0F-8C96-9343-9CD4-1F7F298BA8C8}" srcOrd="0" destOrd="0" presId="urn:microsoft.com/office/officeart/2008/layout/CircularPictureCallout"/>
    <dgm:cxn modelId="{74D58AE9-4E25-7044-A357-FB4E96EFE323}" type="presOf" srcId="{1CE84540-CA3A-2E43-8D8C-2043FA48C8E1}" destId="{C6626269-55C3-C147-9DA3-7C834308686E}" srcOrd="0" destOrd="0" presId="urn:microsoft.com/office/officeart/2008/layout/CircularPictureCallout"/>
    <dgm:cxn modelId="{8FA28A52-AE14-2445-B95E-F9E26513EED2}" type="presOf" srcId="{DAEBC401-884C-6842-9ABD-72506B29C70B}" destId="{684CDA43-8DAE-9E43-89EB-8376C7588AC6}"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3C2B3D78-059D-3044-A478-8F831684C478}" type="presParOf" srcId="{CFA98EAE-98C1-5048-B722-D48E09C18E49}" destId="{311000BC-5FBE-2B49-90F2-6AC226946E14}" srcOrd="5" destOrd="0" presId="urn:microsoft.com/office/officeart/2008/layout/CircularPictureCallout"/>
    <dgm:cxn modelId="{3FDFD91F-3C3A-594B-B8E7-9642811D573C}" type="presParOf" srcId="{311000BC-5FBE-2B49-90F2-6AC226946E14}" destId="{C6626269-55C3-C147-9DA3-7C834308686E}" srcOrd="0" destOrd="0" presId="urn:microsoft.com/office/officeart/2008/layout/CircularPictureCallout"/>
    <dgm:cxn modelId="{5D01C986-2351-AD46-96E6-76A3C1DDD1FD}" type="presParOf" srcId="{CFA98EAE-98C1-5048-B722-D48E09C18E49}" destId="{E77FE866-E9D5-E143-86D5-66F9A1742614}" srcOrd="6" destOrd="0" presId="urn:microsoft.com/office/officeart/2008/layout/CircularPictureCallout"/>
    <dgm:cxn modelId="{003F3E07-C056-4345-902D-45A282DB92CD}" type="presParOf" srcId="{CFA98EAE-98C1-5048-B722-D48E09C18E49}" destId="{0C8CD547-25FA-2B4D-A9B2-7A0F15F8E84E}" srcOrd="7" destOrd="0" presId="urn:microsoft.com/office/officeart/2008/layout/CircularPictureCallout"/>
    <dgm:cxn modelId="{C92A0FFB-32CC-784E-8D70-F6CADA4CCA75}" type="presParOf" srcId="{0C8CD547-25FA-2B4D-A9B2-7A0F15F8E84E}" destId="{684CDA43-8DAE-9E43-89EB-8376C7588AC6}"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479CA189-FFF2-8049-85B5-0CA6FB1C0CA0}"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849C3DE2-EB5B-634E-8BA6-4E228E45476D}" type="presOf" srcId="{5F8033E6-E0BA-4078-A7DB-C9EE2A4A6225}" destId="{90DD05D6-3967-41FD-99B1-28E767B77BDB}" srcOrd="0" destOrd="0" presId="urn:microsoft.com/office/officeart/2005/8/layout/hProcess11"/>
    <dgm:cxn modelId="{82FF600D-2014-E643-AE40-8C3B78AD3507}" type="presOf" srcId="{24F17A2B-0432-40E6-9F44-F5CDE49E3644}" destId="{B4230E3D-BC30-423C-8A52-31C7550BFCAA}" srcOrd="0" destOrd="0" presId="urn:microsoft.com/office/officeart/2005/8/layout/hProcess11"/>
    <dgm:cxn modelId="{85F87E85-88A3-194D-9B68-AE344723ED85}" type="presOf" srcId="{ADDB0935-5A34-412B-92A2-2F1305941DEB}" destId="{E53AABCE-50AB-4981-8FDB-9BE5E37E40DA}" srcOrd="0" destOrd="0" presId="urn:microsoft.com/office/officeart/2005/8/layout/hProcess11"/>
    <dgm:cxn modelId="{FB2F20E8-2708-B145-8A98-ABB50095504B}"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B7945177-2F15-C34D-AB66-60958FB1F4B9}" type="presOf" srcId="{A56F4B4D-F996-4C25-BE74-608CAFD79EB1}" destId="{CA0B9904-C9AA-4D8E-ADD2-DFACAE20C553}" srcOrd="0" destOrd="0" presId="urn:microsoft.com/office/officeart/2005/8/layout/hProcess11"/>
    <dgm:cxn modelId="{80EE7ADE-D8A2-6F43-85CC-9AFEB9822143}" type="presParOf" srcId="{9EA1AB39-3E70-494F-A951-1380E80F3CFD}" destId="{AD3093F6-DD81-4AEB-8CBA-1E68E965F8EA}" srcOrd="0" destOrd="0" presId="urn:microsoft.com/office/officeart/2005/8/layout/hProcess11"/>
    <dgm:cxn modelId="{5494E260-BE8B-1347-B3A2-E0527081D941}" type="presParOf" srcId="{9EA1AB39-3E70-494F-A951-1380E80F3CFD}" destId="{4992925B-BCAB-459A-A568-E8237BAAEE27}" srcOrd="1" destOrd="0" presId="urn:microsoft.com/office/officeart/2005/8/layout/hProcess11"/>
    <dgm:cxn modelId="{01484630-BD9E-1F40-82A9-0C641173A9E4}" type="presParOf" srcId="{4992925B-BCAB-459A-A568-E8237BAAEE27}" destId="{FAAEBA6E-400C-4FDE-AB0A-AF3C29402F99}" srcOrd="0" destOrd="0" presId="urn:microsoft.com/office/officeart/2005/8/layout/hProcess11"/>
    <dgm:cxn modelId="{24A63486-CD94-1248-A4FB-8432B4CDF275}" type="presParOf" srcId="{FAAEBA6E-400C-4FDE-AB0A-AF3C29402F99}" destId="{90DD05D6-3967-41FD-99B1-28E767B77BDB}" srcOrd="0" destOrd="0" presId="urn:microsoft.com/office/officeart/2005/8/layout/hProcess11"/>
    <dgm:cxn modelId="{82BDE72C-806C-DF4C-A388-D3369ABC6C9C}" type="presParOf" srcId="{FAAEBA6E-400C-4FDE-AB0A-AF3C29402F99}" destId="{A2BA5EDA-F645-4290-8C9B-2232469C256E}" srcOrd="1" destOrd="0" presId="urn:microsoft.com/office/officeart/2005/8/layout/hProcess11"/>
    <dgm:cxn modelId="{7FE4388E-C744-8D44-AC9C-49A6A5D10B1B}" type="presParOf" srcId="{FAAEBA6E-400C-4FDE-AB0A-AF3C29402F99}" destId="{0FC316D6-07E3-4A71-A21D-BA9BBF52B018}" srcOrd="2" destOrd="0" presId="urn:microsoft.com/office/officeart/2005/8/layout/hProcess11"/>
    <dgm:cxn modelId="{C516B640-251E-5F44-B363-4B8980CA028C}" type="presParOf" srcId="{4992925B-BCAB-459A-A568-E8237BAAEE27}" destId="{6D3635DA-BB2E-44C5-8869-991D4F51407F}" srcOrd="1" destOrd="0" presId="urn:microsoft.com/office/officeart/2005/8/layout/hProcess11"/>
    <dgm:cxn modelId="{3D02ECA1-E330-5D4D-A22A-67F9221510BD}" type="presParOf" srcId="{4992925B-BCAB-459A-A568-E8237BAAEE27}" destId="{84B382B5-F224-4509-962E-79B57A10E1C1}" srcOrd="2" destOrd="0" presId="urn:microsoft.com/office/officeart/2005/8/layout/hProcess11"/>
    <dgm:cxn modelId="{2E8E695A-FAA6-CE47-A2E8-181DC0934726}" type="presParOf" srcId="{84B382B5-F224-4509-962E-79B57A10E1C1}" destId="{E53AABCE-50AB-4981-8FDB-9BE5E37E40DA}" srcOrd="0" destOrd="0" presId="urn:microsoft.com/office/officeart/2005/8/layout/hProcess11"/>
    <dgm:cxn modelId="{AA052352-9D9B-454D-AAFA-6E302E46E5F4}" type="presParOf" srcId="{84B382B5-F224-4509-962E-79B57A10E1C1}" destId="{9361B4F6-E343-408E-A75D-6EE72266718B}" srcOrd="1" destOrd="0" presId="urn:microsoft.com/office/officeart/2005/8/layout/hProcess11"/>
    <dgm:cxn modelId="{0EE0DBD8-3CF8-244E-BC1E-D2E594F59601}" type="presParOf" srcId="{84B382B5-F224-4509-962E-79B57A10E1C1}" destId="{DBD30A2F-9C50-47B0-994F-E0E2E0DFBF26}" srcOrd="2" destOrd="0" presId="urn:microsoft.com/office/officeart/2005/8/layout/hProcess11"/>
    <dgm:cxn modelId="{A29D9351-6B1B-1644-BCE9-A549919943A1}" type="presParOf" srcId="{4992925B-BCAB-459A-A568-E8237BAAEE27}" destId="{5353A82C-A691-432D-8AEE-03D34AB6DB55}" srcOrd="3" destOrd="0" presId="urn:microsoft.com/office/officeart/2005/8/layout/hProcess11"/>
    <dgm:cxn modelId="{55743D01-C8A3-584D-B74C-7290F4DBD26A}" type="presParOf" srcId="{4992925B-BCAB-459A-A568-E8237BAAEE27}" destId="{8A39D42E-94BA-4155-B955-D1B837FAA111}" srcOrd="4" destOrd="0" presId="urn:microsoft.com/office/officeart/2005/8/layout/hProcess11"/>
    <dgm:cxn modelId="{E075EA61-03D6-AB43-92C0-E969F60265D1}" type="presParOf" srcId="{8A39D42E-94BA-4155-B955-D1B837FAA111}" destId="{9C55095F-4949-40E4-84EA-3BA9B6A2AEAC}" srcOrd="0" destOrd="0" presId="urn:microsoft.com/office/officeart/2005/8/layout/hProcess11"/>
    <dgm:cxn modelId="{B542141A-4956-524B-BA65-EF4566CBE715}" type="presParOf" srcId="{8A39D42E-94BA-4155-B955-D1B837FAA111}" destId="{CEA8C45F-D7FE-4793-84FE-4A2E3438891C}" srcOrd="1" destOrd="0" presId="urn:microsoft.com/office/officeart/2005/8/layout/hProcess11"/>
    <dgm:cxn modelId="{45F5A746-1F88-1C4B-AB2D-A4AECDBFE5C0}" type="presParOf" srcId="{8A39D42E-94BA-4155-B955-D1B837FAA111}" destId="{82AFF8C2-6AF9-4F14-8221-875D24FC39C8}" srcOrd="2" destOrd="0" presId="urn:microsoft.com/office/officeart/2005/8/layout/hProcess11"/>
    <dgm:cxn modelId="{EAC37546-ABD2-C747-8E98-20C2187225D4}" type="presParOf" srcId="{4992925B-BCAB-459A-A568-E8237BAAEE27}" destId="{243E7DF8-AB04-47F8-A5B6-2AADE3E512DA}" srcOrd="5" destOrd="0" presId="urn:microsoft.com/office/officeart/2005/8/layout/hProcess11"/>
    <dgm:cxn modelId="{01F786DC-D373-CC4D-8EC7-EB7DCFD10443}" type="presParOf" srcId="{4992925B-BCAB-459A-A568-E8237BAAEE27}" destId="{B0251E8F-52E2-43A0-BF14-F119BCD28E93}" srcOrd="6" destOrd="0" presId="urn:microsoft.com/office/officeart/2005/8/layout/hProcess11"/>
    <dgm:cxn modelId="{A8D3C88E-D52A-0946-BDBB-1E8F62DA355A}" type="presParOf" srcId="{B0251E8F-52E2-43A0-BF14-F119BCD28E93}" destId="{B4230E3D-BC30-423C-8A52-31C7550BFCAA}" srcOrd="0" destOrd="0" presId="urn:microsoft.com/office/officeart/2005/8/layout/hProcess11"/>
    <dgm:cxn modelId="{3315C57B-D0FC-424F-A2CA-928A39BE321E}" type="presParOf" srcId="{B0251E8F-52E2-43A0-BF14-F119BCD28E93}" destId="{10A63704-F504-4590-99F3-B48907C936C2}" srcOrd="1" destOrd="0" presId="urn:microsoft.com/office/officeart/2005/8/layout/hProcess11"/>
    <dgm:cxn modelId="{64704A2C-6C48-0E4F-A42F-E412B0AD6184}" type="presParOf" srcId="{B0251E8F-52E2-43A0-BF14-F119BCD28E93}" destId="{B61B0B94-7D9C-44FC-909C-90D5F78DF92F}" srcOrd="2" destOrd="0" presId="urn:microsoft.com/office/officeart/2005/8/layout/hProcess11"/>
    <dgm:cxn modelId="{54AB5CB2-97B4-3A49-A721-645A3EB80270}" type="presParOf" srcId="{4992925B-BCAB-459A-A568-E8237BAAEE27}" destId="{D043554B-1DE0-48AB-8919-C88C44E16216}" srcOrd="7" destOrd="0" presId="urn:microsoft.com/office/officeart/2005/8/layout/hProcess11"/>
    <dgm:cxn modelId="{FD0272F3-ED13-824A-947D-405B6972D543}" type="presParOf" srcId="{4992925B-BCAB-459A-A568-E8237BAAEE27}" destId="{FFF4CF9F-CD8D-4F1D-833C-0F13C31918F0}" srcOrd="8" destOrd="0" presId="urn:microsoft.com/office/officeart/2005/8/layout/hProcess11"/>
    <dgm:cxn modelId="{50655ADC-5280-0246-A40F-2B59CD28D48C}" type="presParOf" srcId="{FFF4CF9F-CD8D-4F1D-833C-0F13C31918F0}" destId="{CA0B9904-C9AA-4D8E-ADD2-DFACAE20C553}" srcOrd="0" destOrd="0" presId="urn:microsoft.com/office/officeart/2005/8/layout/hProcess11"/>
    <dgm:cxn modelId="{417E7D35-7BD7-6C4E-B965-FCEEAFDDE094}" type="presParOf" srcId="{FFF4CF9F-CD8D-4F1D-833C-0F13C31918F0}" destId="{21FA990E-2136-43B5-BD4B-53E640E3F623}" srcOrd="1" destOrd="0" presId="urn:microsoft.com/office/officeart/2005/8/layout/hProcess11"/>
    <dgm:cxn modelId="{7385EFC2-8527-5B40-8D1A-7D13CA7BC4CB}"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E866-E9D5-E143-86D5-66F9A1742614}">
      <dsp:nvSpPr>
        <dsp:cNvPr id="0" name=""/>
        <dsp:cNvSpPr/>
      </dsp:nvSpPr>
      <dsp:spPr>
        <a:xfrm>
          <a:off x="4142309" y="4838576"/>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4142309" y="1031978"/>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0" y="-5"/>
          <a:ext cx="7026249" cy="6090557"/>
        </a:xfrm>
        <a:prstGeom prst="rect">
          <a:avLst/>
        </a:prstGeom>
        <a:solidFill>
          <a:schemeClr val="bg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613275" y="5063667"/>
          <a:ext cx="5937718" cy="544518"/>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1778000">
            <a:lnSpc>
              <a:spcPct val="90000"/>
            </a:lnSpc>
            <a:spcBef>
              <a:spcPct val="0"/>
            </a:spcBef>
            <a:spcAft>
              <a:spcPct val="35000"/>
            </a:spcAft>
          </a:pPr>
          <a:r>
            <a:rPr lang="en-US" sz="4000" kern="1200" dirty="0"/>
            <a:t>Manipulating Lipid Stores</a:t>
          </a:r>
        </a:p>
      </dsp:txBody>
      <dsp:txXfrm>
        <a:off x="613275" y="5063667"/>
        <a:ext cx="5937718" cy="544518"/>
      </dsp:txXfrm>
    </dsp:sp>
    <dsp:sp modelId="{286E283C-527A-344B-B6C3-7392F428269C}">
      <dsp:nvSpPr>
        <dsp:cNvPr id="0" name=""/>
        <dsp:cNvSpPr/>
      </dsp:nvSpPr>
      <dsp:spPr>
        <a:xfrm>
          <a:off x="8290785" y="214263"/>
          <a:ext cx="2832474" cy="2424308"/>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750563" y="364068"/>
          <a:ext cx="812251" cy="1335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750563" y="364068"/>
        <a:ext cx="812251" cy="1335819"/>
      </dsp:txXfrm>
    </dsp:sp>
    <dsp:sp modelId="{C6626269-55C3-C147-9DA3-7C834308686E}">
      <dsp:nvSpPr>
        <dsp:cNvPr id="0" name=""/>
        <dsp:cNvSpPr/>
      </dsp:nvSpPr>
      <dsp:spPr>
        <a:xfrm>
          <a:off x="7561723" y="3208263"/>
          <a:ext cx="3695399" cy="2864312"/>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84CDA43-8DAE-9E43-89EB-8376C7588AC6}">
      <dsp:nvSpPr>
        <dsp:cNvPr id="0" name=""/>
        <dsp:cNvSpPr/>
      </dsp:nvSpPr>
      <dsp:spPr>
        <a:xfrm>
          <a:off x="10750563" y="3696596"/>
          <a:ext cx="253846" cy="228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lvl="0" algn="l" defTabSz="1466850">
            <a:lnSpc>
              <a:spcPct val="90000"/>
            </a:lnSpc>
            <a:spcBef>
              <a:spcPct val="0"/>
            </a:spcBef>
            <a:spcAft>
              <a:spcPct val="35000"/>
            </a:spcAft>
          </a:pPr>
          <a:endParaRPr lang="en-US" sz="3300" kern="1200" dirty="0"/>
        </a:p>
      </dsp:txBody>
      <dsp:txXfrm>
        <a:off x="10750563" y="3696596"/>
        <a:ext cx="253846" cy="22839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10.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3.xml><?xml version="1.0" encoding="utf-8"?>
<c:userShapes xmlns:c="http://schemas.openxmlformats.org/drawingml/2006/chart">
  <cdr:relSizeAnchor xmlns:cdr="http://schemas.openxmlformats.org/drawingml/2006/chartDrawing">
    <cdr:from>
      <cdr:x>0.11013</cdr:x>
      <cdr:y>0.05674</cdr:y>
    </cdr:from>
    <cdr:to>
      <cdr:x>0.30084</cdr:x>
      <cdr:y>0.14705</cdr:y>
    </cdr:to>
    <cdr:sp macro="" textlink="">
      <cdr:nvSpPr>
        <cdr:cNvPr id="2" name="TextBox 1"/>
        <cdr:cNvSpPr txBox="1"/>
      </cdr:nvSpPr>
      <cdr:spPr>
        <a:xfrm xmlns:a="http://schemas.openxmlformats.org/drawingml/2006/main">
          <a:off x="1246454" y="364140"/>
          <a:ext cx="2158301" cy="5796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800" b="1"/>
            <a:t>Non Diapause</a:t>
          </a:r>
          <a:endParaRPr lang="en-US" sz="2800" b="1" dirty="0"/>
        </a:p>
      </cdr:txBody>
    </cdr:sp>
  </cdr:relSizeAnchor>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4.xml><?xml version="1.0" encoding="utf-8"?>
<c:userShapes xmlns:c="http://schemas.openxmlformats.org/drawingml/2006/chart">
  <cdr:relSizeAnchor xmlns:cdr="http://schemas.openxmlformats.org/drawingml/2006/chartDrawing">
    <cdr:from>
      <cdr:x>0</cdr:x>
      <cdr:y>0.6682</cdr:y>
    </cdr:from>
    <cdr:to>
      <cdr:x>0.10843</cdr:x>
      <cdr:y>0.8341</cdr:y>
    </cdr:to>
    <cdr:sp macro="" textlink="">
      <cdr:nvSpPr>
        <cdr:cNvPr id="2" name="TextBox 1"/>
        <cdr:cNvSpPr txBox="1"/>
      </cdr:nvSpPr>
      <cdr:spPr>
        <a:xfrm xmlns:a="http://schemas.openxmlformats.org/drawingml/2006/main">
          <a:off x="-38100" y="36830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5.xml><?xml version="1.0" encoding="utf-8"?>
<c:userShapes xmlns:c="http://schemas.openxmlformats.org/drawingml/2006/chart">
  <cdr:relSizeAnchor xmlns:cdr="http://schemas.openxmlformats.org/drawingml/2006/chartDrawing">
    <cdr:from>
      <cdr:x>0.49685</cdr:x>
      <cdr:y>0.0561</cdr:y>
    </cdr:from>
    <cdr:to>
      <cdr:x>0.81017</cdr:x>
      <cdr:y>0.14642</cdr:y>
    </cdr:to>
    <cdr:sp macro="" textlink="">
      <cdr:nvSpPr>
        <cdr:cNvPr id="3" name="TextBox 2"/>
        <cdr:cNvSpPr txBox="1"/>
      </cdr:nvSpPr>
      <cdr:spPr>
        <a:xfrm xmlns:a="http://schemas.openxmlformats.org/drawingml/2006/main">
          <a:off x="5623080" y="360076"/>
          <a:ext cx="3546133" cy="57962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a:t>Diapause Programming</a:t>
          </a:r>
          <a:endParaRPr lang="en-US" sz="2800" b="1" dirty="0"/>
        </a:p>
      </cdr:txBody>
    </cdr:sp>
  </cdr:relSizeAnchor>
</c:userShapes>
</file>

<file path=ppt/drawings/drawing6.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xmlns=""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xmlns=""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xmlns=""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7.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8.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9.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10/25/18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8.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50.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a:t>
            </a:r>
            <a:r>
              <a:rPr lang="en-US" baseline="0" dirty="0" err="1"/>
              <a:t>mmaster’s</a:t>
            </a:r>
            <a:r>
              <a:rPr lang="en-US" baseline="0"/>
              <a:t> I </a:t>
            </a:r>
            <a:r>
              <a:rPr lang="en-US" baseline="0" dirty="0"/>
              <a:t>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a:t>
            </a:fld>
            <a:endParaRPr lang="en-US"/>
          </a:p>
        </p:txBody>
      </p:sp>
    </p:spTree>
    <p:extLst>
      <p:ext uri="{BB962C8B-B14F-4D97-AF65-F5344CB8AC3E}">
        <p14:creationId xmlns:p14="http://schemas.microsoft.com/office/powerpoint/2010/main" val="55576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21</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38</a:t>
            </a:fld>
            <a:endParaRPr lang="en-US"/>
          </a:p>
        </p:txBody>
      </p:sp>
    </p:spTree>
    <p:extLst>
      <p:ext uri="{BB962C8B-B14F-4D97-AF65-F5344CB8AC3E}">
        <p14:creationId xmlns:p14="http://schemas.microsoft.com/office/powerpoint/2010/main" val="1803968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52</a:t>
            </a:fld>
            <a:endParaRPr lang="en-US"/>
          </a:p>
        </p:txBody>
      </p:sp>
    </p:spTree>
    <p:extLst>
      <p:ext uri="{BB962C8B-B14F-4D97-AF65-F5344CB8AC3E}">
        <p14:creationId xmlns:p14="http://schemas.microsoft.com/office/powerpoint/2010/main" val="201667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54</a:t>
            </a:fld>
            <a:endParaRPr lang="en-US"/>
          </a:p>
        </p:txBody>
      </p:sp>
    </p:spTree>
    <p:extLst>
      <p:ext uri="{BB962C8B-B14F-4D97-AF65-F5344CB8AC3E}">
        <p14:creationId xmlns:p14="http://schemas.microsoft.com/office/powerpoint/2010/main" val="1397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56</a:t>
            </a:fld>
            <a:endParaRPr lang="en-US"/>
          </a:p>
        </p:txBody>
      </p:sp>
    </p:spTree>
    <p:extLst>
      <p:ext uri="{BB962C8B-B14F-4D97-AF65-F5344CB8AC3E}">
        <p14:creationId xmlns:p14="http://schemas.microsoft.com/office/powerpoint/2010/main" val="1093668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64</a:t>
            </a:fld>
            <a:endParaRPr lang="en-US"/>
          </a:p>
        </p:txBody>
      </p:sp>
    </p:spTree>
    <p:extLst>
      <p:ext uri="{BB962C8B-B14F-4D97-AF65-F5344CB8AC3E}">
        <p14:creationId xmlns:p14="http://schemas.microsoft.com/office/powerpoint/2010/main" val="445258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129</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150</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169</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93311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5</a:t>
            </a:fld>
            <a:endParaRPr lang="en-US"/>
          </a:p>
        </p:txBody>
      </p:sp>
    </p:spTree>
    <p:extLst>
      <p:ext uri="{BB962C8B-B14F-4D97-AF65-F5344CB8AC3E}">
        <p14:creationId xmlns:p14="http://schemas.microsoft.com/office/powerpoint/2010/main" val="156327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Crop losses and </a:t>
            </a:r>
            <a:r>
              <a:rPr lang="en-US" baseline="0" dirty="0"/>
              <a:t>management of ECB in 2001 exceeded 1bil dollars </a:t>
            </a:r>
          </a:p>
          <a:p>
            <a:r>
              <a:rPr lang="en-US" baseline="0" dirty="0"/>
              <a:t>	threshold: 10 moths in black light trap</a:t>
            </a:r>
          </a:p>
        </p:txBody>
      </p:sp>
      <p:sp>
        <p:nvSpPr>
          <p:cNvPr id="4" name="Slide Number Placeholder 3"/>
          <p:cNvSpPr>
            <a:spLocks noGrp="1"/>
          </p:cNvSpPr>
          <p:nvPr>
            <p:ph type="sldNum" sz="quarter" idx="10"/>
          </p:nvPr>
        </p:nvSpPr>
        <p:spPr/>
        <p:txBody>
          <a:bodyPr/>
          <a:lstStyle/>
          <a:p>
            <a:fld id="{32A2020F-4215-BC4E-B4A9-818718502D5D}" type="slidenum">
              <a:rPr lang="en-US" smtClean="0"/>
              <a:t>6</a:t>
            </a:fld>
            <a:endParaRPr lang="en-US"/>
          </a:p>
        </p:txBody>
      </p:sp>
    </p:spTree>
    <p:extLst>
      <p:ext uri="{BB962C8B-B14F-4D97-AF65-F5344CB8AC3E}">
        <p14:creationId xmlns:p14="http://schemas.microsoft.com/office/powerpoint/2010/main" val="2001215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Environmental conditions/resources are cyclic</a:t>
            </a:r>
          </a:p>
          <a:p>
            <a:r>
              <a:rPr lang="en-US" sz="1200" dirty="0"/>
              <a:t>Environmental cues are cyclic and consistent</a:t>
            </a:r>
          </a:p>
          <a:p>
            <a:r>
              <a:rPr lang="en-US" sz="1200" dirty="0"/>
              <a:t>Environmental cues are perceived by insects</a:t>
            </a:r>
          </a:p>
          <a:p>
            <a:r>
              <a:rPr lang="en-US" sz="1200" dirty="0"/>
              <a:t>Insects monitor environmental cues to predict changes in environmental conditions/resources</a:t>
            </a:r>
          </a:p>
          <a:p>
            <a:r>
              <a:rPr lang="en-US" sz="1200" dirty="0"/>
              <a:t>In temperate regions many insects rely on photoperiod</a:t>
            </a:r>
          </a:p>
          <a:p>
            <a:endParaRPr lang="en-US" sz="1200"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9</a:t>
            </a:fld>
            <a:endParaRPr lang="en-US"/>
          </a:p>
        </p:txBody>
      </p:sp>
    </p:spTree>
    <p:extLst>
      <p:ext uri="{BB962C8B-B14F-4D97-AF65-F5344CB8AC3E}">
        <p14:creationId xmlns:p14="http://schemas.microsoft.com/office/powerpoint/2010/main" val="169537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10</a:t>
            </a:fld>
            <a:endParaRPr lang="en-US"/>
          </a:p>
        </p:txBody>
      </p:sp>
    </p:spTree>
    <p:extLst>
      <p:ext uri="{BB962C8B-B14F-4D97-AF65-F5344CB8AC3E}">
        <p14:creationId xmlns:p14="http://schemas.microsoft.com/office/powerpoint/2010/main" val="1907957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a:t>
            </a:fld>
            <a:endParaRPr lang="en-US"/>
          </a:p>
        </p:txBody>
      </p:sp>
    </p:spTree>
    <p:extLst>
      <p:ext uri="{BB962C8B-B14F-4D97-AF65-F5344CB8AC3E}">
        <p14:creationId xmlns:p14="http://schemas.microsoft.com/office/powerpoint/2010/main" val="2002252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10/25/18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0.emf"/><Relationship Id="rId9" Type="http://schemas.openxmlformats.org/officeDocument/2006/relationships/image" Target="../media/image18.emf"/><Relationship Id="rId10"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 Id="rId3" Type="http://schemas.openxmlformats.org/officeDocument/2006/relationships/image" Target="../media/image1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tif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1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tif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tiff"/><Relationship Id="rId3" Type="http://schemas.openxmlformats.org/officeDocument/2006/relationships/image" Target="../media/image128.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tif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 Id="rId3" Type="http://schemas.openxmlformats.org/officeDocument/2006/relationships/image" Target="../media/image13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tiff"/><Relationship Id="rId3" Type="http://schemas.openxmlformats.org/officeDocument/2006/relationships/image" Target="../media/image133.tif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tif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 Id="rId3" Type="http://schemas.openxmlformats.org/officeDocument/2006/relationships/image" Target="../media/image136.png"/></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20.emf"/><Relationship Id="rId9" Type="http://schemas.openxmlformats.org/officeDocument/2006/relationships/image" Target="../media/image18.emf"/><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tiff"/></Relationships>
</file>

<file path=ppt/slides/_rels/slide131.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tif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tif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tif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41.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2.png"/><Relationship Id="rId5" Type="http://schemas.openxmlformats.org/officeDocument/2006/relationships/image" Target="../media/image11.png"/><Relationship Id="rId6" Type="http://schemas.microsoft.com/office/2007/relationships/hdphoto" Target="../media/hdphoto1.wdp"/><Relationship Id="rId7"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tif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9.xml"/><Relationship Id="rId3" Type="http://schemas.openxmlformats.org/officeDocument/2006/relationships/chart" Target="../charts/chart2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 Id="rId3" Type="http://schemas.openxmlformats.org/officeDocument/2006/relationships/chart" Target="../charts/chart2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image" Target="../media/image20.emf"/><Relationship Id="rId8" Type="http://schemas.openxmlformats.org/officeDocument/2006/relationships/image" Target="../media/image18.emf"/><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tif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tiff"/></Relationships>
</file>

<file path=ppt/slides/_rels/slide153.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1" Type="http://schemas.openxmlformats.org/officeDocument/2006/relationships/diagramColors" Target="../diagrams/colors12.xml"/><Relationship Id="rId12"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54.png"/><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diagramData" Target="../diagrams/data12.xml"/><Relationship Id="rId9" Type="http://schemas.openxmlformats.org/officeDocument/2006/relationships/diagramLayout" Target="../diagrams/layout12.xml"/><Relationship Id="rId10" Type="http://schemas.openxmlformats.org/officeDocument/2006/relationships/diagramQuickStyle" Target="../diagrams/quickStyle12.xml"/></Relationships>
</file>

<file path=ppt/slides/_rels/slide156.xml.rels><?xml version="1.0" encoding="UTF-8" standalone="yes"?>
<Relationships xmlns="http://schemas.openxmlformats.org/package/2006/relationships"><Relationship Id="rId11" Type="http://schemas.openxmlformats.org/officeDocument/2006/relationships/diagramColors" Target="../diagrams/colors14.xml"/><Relationship Id="rId12"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155.tiff"/><Relationship Id="rId8" Type="http://schemas.openxmlformats.org/officeDocument/2006/relationships/diagramData" Target="../diagrams/data14.xml"/><Relationship Id="rId9" Type="http://schemas.openxmlformats.org/officeDocument/2006/relationships/diagramLayout" Target="../diagrams/layout14.xml"/><Relationship Id="rId10" Type="http://schemas.openxmlformats.org/officeDocument/2006/relationships/diagramQuickStyle" Target="../diagrams/quickStyle14.xml"/></Relationships>
</file>

<file path=ppt/slides/_rels/slide157.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diagramData" Target="../diagrams/data15.xml"/><Relationship Id="rId5" Type="http://schemas.openxmlformats.org/officeDocument/2006/relationships/diagramLayout" Target="../diagrams/layout15.xml"/><Relationship Id="rId6" Type="http://schemas.openxmlformats.org/officeDocument/2006/relationships/diagramQuickStyle" Target="../diagrams/quickStyle15.xml"/><Relationship Id="rId7" Type="http://schemas.openxmlformats.org/officeDocument/2006/relationships/diagramColors" Target="../diagrams/colors15.xml"/><Relationship Id="rId8"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158.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58.png"/></Relationships>
</file>

<file path=ppt/slides/_rels/slide159.xml.rels><?xml version="1.0" encoding="UTF-8" standalone="yes"?>
<Relationships xmlns="http://schemas.openxmlformats.org/package/2006/relationships"><Relationship Id="rId11" Type="http://schemas.openxmlformats.org/officeDocument/2006/relationships/diagramColors" Target="../diagrams/colors18.xml"/><Relationship Id="rId12"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diagramData" Target="../diagrams/data17.xml"/><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159.png"/><Relationship Id="rId8" Type="http://schemas.openxmlformats.org/officeDocument/2006/relationships/diagramData" Target="../diagrams/data18.xml"/><Relationship Id="rId9" Type="http://schemas.openxmlformats.org/officeDocument/2006/relationships/diagramLayout" Target="../diagrams/layout18.xml"/><Relationship Id="rId10" Type="http://schemas.openxmlformats.org/officeDocument/2006/relationships/diagramQuickStyle" Target="../diagrams/quickStyle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60.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60.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61.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5"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2.png"/></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diagramData" Target="../diagrams/data1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165.png"/><Relationship Id="rId10" Type="http://schemas.openxmlformats.org/officeDocument/2006/relationships/image" Target="../media/image13.emf"/><Relationship Id="rId11" Type="http://schemas.openxmlformats.org/officeDocument/2006/relationships/diagramData" Target="../diagrams/data21.xml"/><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6" Type="http://schemas.openxmlformats.org/officeDocument/2006/relationships/image" Target="../media/image22.png"/><Relationship Id="rId17" Type="http://schemas.openxmlformats.org/officeDocument/2006/relationships/image" Target="../media/image163.png"/><Relationship Id="rId18" Type="http://schemas.microsoft.com/office/2007/relationships/hdphoto" Target="../media/hdphoto8.wdp"/><Relationship Id="rId19" Type="http://schemas.openxmlformats.org/officeDocument/2006/relationships/image" Target="../media/image164.png"/><Relationship Id="rId1" Type="http://schemas.openxmlformats.org/officeDocument/2006/relationships/slideLayout" Target="../slideLayouts/slideLayout2.xml"/><Relationship Id="rId2" Type="http://schemas.openxmlformats.org/officeDocument/2006/relationships/diagramData" Target="../diagrams/data20.xml"/><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20.emf"/><Relationship Id="rId8" Type="http://schemas.openxmlformats.org/officeDocument/2006/relationships/image" Target="../media/image18.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169.xml.rels><?xml version="1.0" encoding="UTF-8" standalone="yes"?>
<Relationships xmlns="http://schemas.openxmlformats.org/package/2006/relationships"><Relationship Id="rId3" Type="http://schemas.openxmlformats.org/officeDocument/2006/relationships/image" Target="../media/image166.jpeg"/><Relationship Id="rId4" Type="http://schemas.openxmlformats.org/officeDocument/2006/relationships/image" Target="../media/image167.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71.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8.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5.xml"/></Relationships>
</file>

<file path=ppt/slides/_rels/slide175.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170.png"/><Relationship Id="rId5" Type="http://schemas.microsoft.com/office/2007/relationships/hdphoto" Target="../media/hdphoto10.wdp"/><Relationship Id="rId6" Type="http://schemas.openxmlformats.org/officeDocument/2006/relationships/image" Target="../media/image171.png"/><Relationship Id="rId7" Type="http://schemas.microsoft.com/office/2007/relationships/hdphoto" Target="../media/hdphoto11.wdp"/><Relationship Id="rId8" Type="http://schemas.openxmlformats.org/officeDocument/2006/relationships/image" Target="../media/image172.png"/><Relationship Id="rId9" Type="http://schemas.microsoft.com/office/2007/relationships/hdphoto" Target="../media/hdphoto12.wdp"/><Relationship Id="rId10" Type="http://schemas.openxmlformats.org/officeDocument/2006/relationships/image" Target="../media/image173.jpeg"/><Relationship Id="rId1" Type="http://schemas.openxmlformats.org/officeDocument/2006/relationships/slideLayout" Target="../slideLayouts/slideLayout2.xml"/><Relationship Id="rId2" Type="http://schemas.openxmlformats.org/officeDocument/2006/relationships/image" Target="../media/image16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5.jpeg"/></Relationships>
</file>

<file path=ppt/slides/_rels/slide177.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1.jpeg"/><Relationship Id="rId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6.tiff"/><Relationship Id="rId5" Type="http://schemas.openxmlformats.org/officeDocument/2006/relationships/image" Target="../media/image13.emf"/><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 Id="rId3" Type="http://schemas.openxmlformats.org/officeDocument/2006/relationships/image" Target="../media/image4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tiff"/></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45.tiff"/><Relationship Id="rId5" Type="http://schemas.openxmlformats.org/officeDocument/2006/relationships/image" Target="../media/image36.tiff"/><Relationship Id="rId6" Type="http://schemas.openxmlformats.org/officeDocument/2006/relationships/image" Target="../media/image37.png"/><Relationship Id="rId7"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48.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 Id="rId3" Type="http://schemas.openxmlformats.org/officeDocument/2006/relationships/image" Target="../media/image36.tiff"/></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1.jpeg"/><Relationship Id="rId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60.tiff"/><Relationship Id="rId8"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2.png"/><Relationship Id="rId6" Type="http://schemas.openxmlformats.org/officeDocument/2006/relationships/image" Target="../media/image11.png"/><Relationship Id="rId7" Type="http://schemas.microsoft.com/office/2007/relationships/hdphoto" Target="../media/hdphoto1.wdp"/><Relationship Id="rId8"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5.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64.png"/><Relationship Id="rId5" Type="http://schemas.microsoft.com/office/2007/relationships/hdphoto" Target="../media/hdphoto5.wdp"/><Relationship Id="rId6" Type="http://schemas.openxmlformats.org/officeDocument/2006/relationships/image" Target="../media/image65.png"/><Relationship Id="rId7"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5" Type="http://schemas.openxmlformats.org/officeDocument/2006/relationships/image" Target="../media/image12.png"/><Relationship Id="rId6" Type="http://schemas.openxmlformats.org/officeDocument/2006/relationships/image" Target="../media/image13.emf"/><Relationship Id="rId7"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tiff"/><Relationship Id="rId3" Type="http://schemas.openxmlformats.org/officeDocument/2006/relationships/image" Target="../media/image70.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eg"/><Relationship Id="rId5" Type="http://schemas.openxmlformats.org/officeDocument/2006/relationships/image" Target="../media/image12.png"/><Relationship Id="rId6" Type="http://schemas.openxmlformats.org/officeDocument/2006/relationships/image" Target="../media/image11.png"/><Relationship Id="rId7" Type="http://schemas.microsoft.com/office/2007/relationships/hdphoto" Target="../media/hdphoto1.wdp"/><Relationship Id="rId8" Type="http://schemas.openxmlformats.org/officeDocument/2006/relationships/image" Target="../media/image13.emf"/><Relationship Id="rId9"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tiff"/><Relationship Id="rId3" Type="http://schemas.openxmlformats.org/officeDocument/2006/relationships/image" Target="../media/image9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a:r>
              <a:rPr lang="en-US" sz="5400" b="1" dirty="0"/>
              <a:t>Photoperiod and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xmlns=""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xmlns=""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Metabolism and Development suppressed</a:t>
            </a:r>
          </a:p>
          <a:p>
            <a:pPr lvl="1">
              <a:lnSpc>
                <a:spcPct val="110000"/>
              </a:lnSpc>
              <a:spcAft>
                <a:spcPts val="500"/>
              </a:spcAft>
            </a:pPr>
            <a:r>
              <a:rPr lang="en-US" sz="3600" dirty="0"/>
              <a:t>Feeding is terminated*</a:t>
            </a:r>
          </a:p>
          <a:p>
            <a:pPr lvl="1">
              <a:lnSpc>
                <a:spcPct val="110000"/>
              </a:lnSpc>
              <a:spcAft>
                <a:spcPts val="500"/>
              </a:spcAft>
            </a:pPr>
            <a:r>
              <a:rPr lang="en-US" sz="3600" dirty="0"/>
              <a:t>Preparation for diapause</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a16="http://schemas.microsoft.com/office/drawing/2014/main" xmlns=""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a16="http://schemas.microsoft.com/office/drawing/2014/main" xmlns="" id="{5E978AFB-8044-447C-877B-AB3FFD8E9EE7}"/>
              </a:ext>
            </a:extLst>
          </p:cNvPr>
          <p:cNvSpPr/>
          <p:nvPr/>
        </p:nvSpPr>
        <p:spPr>
          <a:xfrm>
            <a:off x="8954863" y="2917470"/>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Carbohydrates</a:t>
            </a:r>
          </a:p>
        </p:txBody>
      </p:sp>
      <p:sp>
        <p:nvSpPr>
          <p:cNvPr id="13" name="Minus 9">
            <a:extLst>
              <a:ext uri="{FF2B5EF4-FFF2-40B4-BE49-F238E27FC236}">
                <a16:creationId xmlns:a16="http://schemas.microsoft.com/office/drawing/2014/main" xmlns="" id="{37080D61-B1A1-4D83-9439-220BE81BD2B2}"/>
              </a:ext>
            </a:extLst>
          </p:cNvPr>
          <p:cNvSpPr/>
          <p:nvPr/>
        </p:nvSpPr>
        <p:spPr>
          <a:xfrm>
            <a:off x="7222247" y="4579499"/>
            <a:ext cx="222104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0" name="Minus 7">
            <a:extLst>
              <a:ext uri="{FF2B5EF4-FFF2-40B4-BE49-F238E27FC236}">
                <a16:creationId xmlns:a16="http://schemas.microsoft.com/office/drawing/2014/main" xmlns="" id="{5E978AFB-8044-447C-877B-AB3FFD8E9EE7}"/>
              </a:ext>
            </a:extLst>
          </p:cNvPr>
          <p:cNvSpPr/>
          <p:nvPr/>
        </p:nvSpPr>
        <p:spPr>
          <a:xfrm>
            <a:off x="7222247" y="1087302"/>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Lipids</a:t>
            </a:r>
          </a:p>
        </p:txBody>
      </p:sp>
    </p:spTree>
    <p:extLst>
      <p:ext uri="{BB962C8B-B14F-4D97-AF65-F5344CB8AC3E}">
        <p14:creationId xmlns:p14="http://schemas.microsoft.com/office/powerpoint/2010/main" val="22116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xmlns=""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a16="http://schemas.microsoft.com/office/drawing/2014/main" xmlns=""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a16="http://schemas.microsoft.com/office/drawing/2014/main" xmlns=""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a16="http://schemas.microsoft.com/office/drawing/2014/main" xmlns=""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a16="http://schemas.microsoft.com/office/drawing/2014/main" xmlns=""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1914372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dirty="0"/>
              <a:t>Model for understanding the relationship between diapause and nutrition </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2">
              <a:lumMod val="75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1">
              <a:lumMod val="75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52448543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75380195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a:solidFill>
                  <a:schemeClr val="tx1"/>
                </a:solidFill>
              </a:rPr>
              <a:t>Do diapausing larvae have more </a:t>
            </a:r>
            <a:r>
              <a:rPr lang="en-US" sz="4000" b="1" u="sng" dirty="0">
                <a:solidFill>
                  <a:schemeClr val="tx1"/>
                </a:solidFill>
              </a:rPr>
              <a:t>LEAN MASS</a:t>
            </a:r>
            <a:endParaRPr lang="en-US" sz="4000" dirty="0">
              <a:solidFill>
                <a:schemeClr val="tx1"/>
              </a:solidFill>
            </a:endParaRPr>
          </a:p>
          <a:p>
            <a:pPr marL="1309688" indent="-742950" algn="ctr">
              <a:lnSpc>
                <a:spcPct val="150000"/>
              </a:lnSpc>
              <a:buFont typeface="+mj-lt"/>
              <a:buAutoNum type="arabicPeriod"/>
              <a:tabLst>
                <a:tab pos="11366500" algn="l"/>
              </a:tabLst>
            </a:pPr>
            <a:r>
              <a:rPr lang="en-US" sz="4000" dirty="0">
                <a:solidFill>
                  <a:schemeClr val="tx1"/>
                </a:solidFill>
              </a:rPr>
              <a:t>Do diapausing larvae have greater </a:t>
            </a:r>
            <a:r>
              <a:rPr lang="en-US" sz="4000" b="1" u="sng" dirty="0">
                <a:solidFill>
                  <a:schemeClr val="tx1"/>
                </a:solidFill>
              </a:rPr>
              <a:t>LIPID MASS</a:t>
            </a:r>
            <a:endParaRPr lang="en-US" sz="4000" dirty="0">
              <a:solidFill>
                <a:schemeClr val="tx1"/>
              </a:solidFill>
            </a:endParaRPr>
          </a:p>
        </p:txBody>
      </p:sp>
    </p:spTree>
    <p:extLst>
      <p:ext uri="{BB962C8B-B14F-4D97-AF65-F5344CB8AC3E}">
        <p14:creationId xmlns:p14="http://schemas.microsoft.com/office/powerpoint/2010/main" val="12672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LEAN/LIPID</a:t>
            </a:r>
            <a:r>
              <a:rPr lang="en-US" dirty="0"/>
              <a:t> mass accumulation</a:t>
            </a:r>
          </a:p>
        </p:txBody>
      </p:sp>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844115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517350420"/>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a:t>LEAN/LIPID</a:t>
            </a:r>
            <a:r>
              <a:rPr lang="en-US" dirty="0"/>
              <a:t> mass depletion</a:t>
            </a:r>
          </a:p>
        </p:txBody>
      </p:sp>
      <p:sp>
        <p:nvSpPr>
          <p:cNvPr id="6" name="Rectangle 5"/>
          <p:cNvSpPr/>
          <p:nvPr/>
        </p:nvSpPr>
        <p:spPr>
          <a:xfrm>
            <a:off x="2750723" y="5266871"/>
            <a:ext cx="3067506" cy="635902"/>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32860403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a:t>
            </a:r>
          </a:p>
          <a:p>
            <a:pPr marL="566738" algn="ctr">
              <a:tabLst>
                <a:tab pos="11366500" algn="l"/>
              </a:tabLst>
            </a:pPr>
            <a:r>
              <a:rPr lang="en-US" sz="4800" dirty="0">
                <a:solidFill>
                  <a:schemeClr val="tx1"/>
                </a:solidFill>
              </a:rPr>
              <a:t>Increased diapause length is associated with increased nutrient storage.</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ext uri="{D42A27DB-BD31-4B8C-83A1-F6EECF244321}">
                <p14:modId xmlns:p14="http://schemas.microsoft.com/office/powerpoint/2010/main" val="1106326890"/>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a16="http://schemas.microsoft.com/office/drawing/2014/main" xmlns="" val="1718581615"/>
                    </a:ext>
                  </a:extLst>
                </a:gridCol>
                <a:gridCol w="2814769">
                  <a:extLst>
                    <a:ext uri="{9D8B030D-6E8A-4147-A177-3AD203B41FA5}">
                      <a16:colId xmlns:a16="http://schemas.microsoft.com/office/drawing/2014/main" xmlns=""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Eric</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When do I compare individuals?</a:t>
            </a:r>
            <a:endParaRPr lang="en-US" sz="4000" dirty="0">
              <a:solidFill>
                <a:schemeClr val="tx1"/>
              </a:solidFill>
            </a:endParaRP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
        <p:nvSpPr>
          <p:cNvPr id="5" name="Content Placeholder 2"/>
          <p:cNvSpPr txBox="1">
            <a:spLocks/>
          </p:cNvSpPr>
          <p:nvPr/>
        </p:nvSpPr>
        <p:spPr>
          <a:xfrm>
            <a:off x="0" y="2701532"/>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larvae respond?</a:t>
            </a:r>
          </a:p>
        </p:txBody>
      </p:sp>
      <p:pic>
        <p:nvPicPr>
          <p:cNvPr id="4"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a16="http://schemas.microsoft.com/office/drawing/2014/main" xmlns=""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pic>
        <p:nvPicPr>
          <p:cNvPr id="8" name="Picture 7"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a16="http://schemas.microsoft.com/office/drawing/2014/main" xmlns=""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a16="http://schemas.microsoft.com/office/drawing/2014/main" xmlns=""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Diapause</a:t>
              </a:r>
            </a:p>
          </p:txBody>
        </p:sp>
      </p:grpSp>
      <p:pic>
        <p:nvPicPr>
          <p:cNvPr id="21" name="Picture 20"/>
          <p:cNvPicPr>
            <a:picLocks noChangeAspect="1"/>
          </p:cNvPicPr>
          <p:nvPr/>
        </p:nvPicPr>
        <p:blipFill>
          <a:blip r:embed="rId4"/>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Not in Diapause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8332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842325208"/>
              </p:ext>
            </p:extLst>
          </p:nvPr>
        </p:nvGraphicFramePr>
        <p:xfrm>
          <a:off x="599607" y="1239865"/>
          <a:ext cx="11317573" cy="531591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xmlns=""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518" y="5672379"/>
            <a:ext cx="1069996" cy="765667"/>
          </a:xfrm>
          <a:prstGeom prst="rect">
            <a:avLst/>
          </a:prstGeom>
        </p:spPr>
      </p:pic>
      <p:sp>
        <p:nvSpPr>
          <p:cNvPr id="8" name="Rectangle 7">
            <a:extLst>
              <a:ext uri="{FF2B5EF4-FFF2-40B4-BE49-F238E27FC236}">
                <a16:creationId xmlns:a16="http://schemas.microsoft.com/office/drawing/2014/main" xmlns="" id="{D8656982-5B13-4EB8-BBC5-21642C649F27}"/>
              </a:ext>
            </a:extLst>
          </p:cNvPr>
          <p:cNvSpPr/>
          <p:nvPr/>
        </p:nvSpPr>
        <p:spPr>
          <a:xfrm rot="16036543">
            <a:off x="9078274" y="2288027"/>
            <a:ext cx="794946" cy="802604"/>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6" name="Straight Arrow Connector 5"/>
          <p:cNvCxnSpPr/>
          <p:nvPr/>
        </p:nvCxnSpPr>
        <p:spPr>
          <a:xfrm flipH="1" flipV="1">
            <a:off x="8357616" y="3236976"/>
            <a:ext cx="698390" cy="10241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41264" y="2724912"/>
            <a:ext cx="1073745" cy="5120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37949" y="2239961"/>
            <a:ext cx="2097434" cy="461665"/>
          </a:xfrm>
          <a:prstGeom prst="rect">
            <a:avLst/>
          </a:prstGeom>
          <a:noFill/>
        </p:spPr>
        <p:txBody>
          <a:bodyPr wrap="none" rtlCol="0">
            <a:spAutoFit/>
          </a:bodyPr>
          <a:lstStyle/>
          <a:p>
            <a:r>
              <a:rPr lang="en-US" sz="2400"/>
              <a:t>Short-Diapause</a:t>
            </a:r>
          </a:p>
        </p:txBody>
      </p:sp>
      <p:sp>
        <p:nvSpPr>
          <p:cNvPr id="13" name="TextBox 12"/>
          <p:cNvSpPr txBox="1"/>
          <p:nvPr/>
        </p:nvSpPr>
        <p:spPr>
          <a:xfrm>
            <a:off x="8245784" y="4325692"/>
            <a:ext cx="2029723" cy="461665"/>
          </a:xfrm>
          <a:prstGeom prst="rect">
            <a:avLst/>
          </a:prstGeom>
          <a:noFill/>
        </p:spPr>
        <p:txBody>
          <a:bodyPr wrap="none" rtlCol="0">
            <a:spAutoFit/>
          </a:bodyPr>
          <a:lstStyle/>
          <a:p>
            <a:r>
              <a:rPr lang="en-US" sz="2400" dirty="0"/>
              <a:t>Long-Diapause</a:t>
            </a:r>
          </a:p>
        </p:txBody>
      </p:sp>
      <p:sp>
        <p:nvSpPr>
          <p:cNvPr id="10" name="Title 1"/>
          <p:cNvSpPr>
            <a:spLocks noGrp="1"/>
          </p:cNvSpPr>
          <p:nvPr>
            <p:ph type="title"/>
          </p:nvPr>
        </p:nvSpPr>
        <p:spPr>
          <a:xfrm>
            <a:off x="609600" y="274638"/>
            <a:ext cx="10972800" cy="1443078"/>
          </a:xfrm>
        </p:spPr>
        <p:txBody>
          <a:bodyPr>
            <a:normAutofit/>
          </a:bodyPr>
          <a:lstStyle/>
          <a:p>
            <a:r>
              <a:rPr lang="en-US" dirty="0"/>
              <a:t>All larvae have pupated after 11-days in </a:t>
            </a:r>
            <a:r>
              <a:rPr lang="en-US" u="sng" dirty="0"/>
              <a:t>non diapause</a:t>
            </a:r>
            <a:r>
              <a:rPr lang="en-US" dirty="0"/>
              <a:t> conditions</a:t>
            </a:r>
          </a:p>
        </p:txBody>
      </p:sp>
    </p:spTree>
    <p:extLst>
      <p:ext uri="{BB962C8B-B14F-4D97-AF65-F5344CB8AC3E}">
        <p14:creationId xmlns:p14="http://schemas.microsoft.com/office/powerpoint/2010/main" val="10592680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430162488"/>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p:cNvCxnSpPr/>
          <p:nvPr/>
        </p:nvCxnSpPr>
        <p:spPr>
          <a:xfrm flipH="1">
            <a:off x="4308529"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animal, invertebrate, mollusk, person&#10;&#10;Description generated with very high confidence">
            <a:extLst>
              <a:ext uri="{FF2B5EF4-FFF2-40B4-BE49-F238E27FC236}">
                <a16:creationId xmlns:a16="http://schemas.microsoft.com/office/drawing/2014/main" xmlns="" id="{C0889D07-AA86-4704-A623-BEEECFC529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7" name="Rectangle 6">
            <a:extLst>
              <a:ext uri="{FF2B5EF4-FFF2-40B4-BE49-F238E27FC236}">
                <a16:creationId xmlns:a16="http://schemas.microsoft.com/office/drawing/2014/main" xmlns=""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cxnSp>
        <p:nvCxnSpPr>
          <p:cNvPr id="10" name="Straight Arrow Connector 9"/>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82487" y="4999425"/>
            <a:ext cx="1721946" cy="400110"/>
          </a:xfrm>
          <a:prstGeom prst="rect">
            <a:avLst/>
          </a:prstGeom>
          <a:noFill/>
        </p:spPr>
        <p:txBody>
          <a:bodyPr wrap="none" rtlCol="0">
            <a:spAutoFit/>
          </a:bodyPr>
          <a:lstStyle/>
          <a:p>
            <a:r>
              <a:rPr lang="en-US" sz="2000" dirty="0"/>
              <a:t>Long-Diapause</a:t>
            </a:r>
          </a:p>
        </p:txBody>
      </p:sp>
    </p:spTree>
    <p:extLst>
      <p:ext uri="{BB962C8B-B14F-4D97-AF65-F5344CB8AC3E}">
        <p14:creationId xmlns:p14="http://schemas.microsoft.com/office/powerpoint/2010/main" val="18221545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38934109"/>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xmlns=""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6314" y="5461090"/>
            <a:ext cx="638342" cy="456784"/>
          </a:xfrm>
          <a:prstGeom prst="rect">
            <a:avLst/>
          </a:prstGeom>
        </p:spPr>
      </p:pic>
      <p:sp>
        <p:nvSpPr>
          <p:cNvPr id="8" name="Rectangle 7">
            <a:extLst>
              <a:ext uri="{FF2B5EF4-FFF2-40B4-BE49-F238E27FC236}">
                <a16:creationId xmlns:a16="http://schemas.microsoft.com/office/drawing/2014/main" xmlns="" id="{D8656982-5B13-4EB8-BBC5-21642C649F27}"/>
              </a:ext>
            </a:extLst>
          </p:cNvPr>
          <p:cNvSpPr/>
          <p:nvPr/>
        </p:nvSpPr>
        <p:spPr>
          <a:xfrm rot="16036543">
            <a:off x="3189157" y="1368717"/>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0" name="Rectangle 9">
            <a:extLst>
              <a:ext uri="{FF2B5EF4-FFF2-40B4-BE49-F238E27FC236}">
                <a16:creationId xmlns:a16="http://schemas.microsoft.com/office/drawing/2014/main" xmlns="" id="{6E6006AB-0097-4EAF-8339-E8CB321E215E}"/>
              </a:ext>
            </a:extLst>
          </p:cNvPr>
          <p:cNvSpPr/>
          <p:nvPr/>
        </p:nvSpPr>
        <p:spPr>
          <a:xfrm rot="16036543">
            <a:off x="11175891" y="2662264"/>
            <a:ext cx="466543" cy="449078"/>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3" name="TextBox 2"/>
          <p:cNvSpPr txBox="1"/>
          <p:nvPr/>
        </p:nvSpPr>
        <p:spPr>
          <a:xfrm>
            <a:off x="11029891" y="2266873"/>
            <a:ext cx="830677" cy="400110"/>
          </a:xfrm>
          <a:prstGeom prst="rect">
            <a:avLst/>
          </a:prstGeom>
          <a:noFill/>
        </p:spPr>
        <p:txBody>
          <a:bodyPr wrap="none" rtlCol="0">
            <a:spAutoFit/>
          </a:bodyPr>
          <a:lstStyle/>
          <a:p>
            <a:r>
              <a:rPr lang="en-US" sz="2000" b="1"/>
              <a:t>66.6%</a:t>
            </a:r>
          </a:p>
        </p:txBody>
      </p:sp>
      <p:cxnSp>
        <p:nvCxnSpPr>
          <p:cNvPr id="11" name="Straight Arrow Connector 10"/>
          <p:cNvCxnSpPr/>
          <p:nvPr/>
        </p:nvCxnSpPr>
        <p:spPr>
          <a:xfrm flipH="1">
            <a:off x="5686667" y="5312780"/>
            <a:ext cx="1246568" cy="3767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440102" y="3715473"/>
            <a:ext cx="358814" cy="11845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31536" y="3337773"/>
            <a:ext cx="1781578" cy="400110"/>
          </a:xfrm>
          <a:prstGeom prst="rect">
            <a:avLst/>
          </a:prstGeom>
          <a:noFill/>
        </p:spPr>
        <p:txBody>
          <a:bodyPr wrap="none" rtlCol="0">
            <a:spAutoFit/>
          </a:bodyPr>
          <a:lstStyle/>
          <a:p>
            <a:r>
              <a:rPr lang="en-US" sz="2000" dirty="0"/>
              <a:t>Short-Diapause</a:t>
            </a:r>
          </a:p>
        </p:txBody>
      </p:sp>
      <p:sp>
        <p:nvSpPr>
          <p:cNvPr id="16" name="TextBox 15"/>
          <p:cNvSpPr txBox="1"/>
          <p:nvPr/>
        </p:nvSpPr>
        <p:spPr>
          <a:xfrm>
            <a:off x="6882487" y="4999425"/>
            <a:ext cx="1721946" cy="400110"/>
          </a:xfrm>
          <a:prstGeom prst="rect">
            <a:avLst/>
          </a:prstGeom>
          <a:noFill/>
        </p:spPr>
        <p:txBody>
          <a:bodyPr wrap="none" rtlCol="0">
            <a:spAutoFit/>
          </a:bodyPr>
          <a:lstStyle/>
          <a:p>
            <a:r>
              <a:rPr lang="en-US" sz="2000" dirty="0"/>
              <a:t>Long-Diapause</a:t>
            </a:r>
          </a:p>
        </p:txBody>
      </p:sp>
      <p:cxnSp>
        <p:nvCxnSpPr>
          <p:cNvPr id="21" name="Straight Connector 20"/>
          <p:cNvCxnSpPr/>
          <p:nvPr/>
        </p:nvCxnSpPr>
        <p:spPr>
          <a:xfrm flipH="1">
            <a:off x="3839294" y="312516"/>
            <a:ext cx="726" cy="5376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6996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3600" b="1" u="sng" dirty="0" smtClean="0">
                <a:solidFill>
                  <a:schemeClr val="tx1"/>
                </a:solidFill>
              </a:rPr>
              <a:t>66.6% </a:t>
            </a:r>
            <a:r>
              <a:rPr lang="en-US" sz="3600" b="1" u="sng" dirty="0">
                <a:solidFill>
                  <a:schemeClr val="tx1"/>
                </a:solidFill>
              </a:rPr>
              <a:t>in Shallow Diapause:</a:t>
            </a:r>
            <a:r>
              <a:rPr lang="en-US" sz="3600" dirty="0">
                <a:solidFill>
                  <a:schemeClr val="tx1"/>
                </a:solidFill>
              </a:rPr>
              <a:t> </a:t>
            </a:r>
          </a:p>
          <a:p>
            <a:pPr marL="566738" algn="ctr">
              <a:lnSpc>
                <a:spcPct val="150000"/>
              </a:lnSpc>
              <a:tabLst>
                <a:tab pos="11366500" algn="l"/>
              </a:tabLst>
            </a:pPr>
            <a:r>
              <a:rPr lang="en-US" sz="3600" dirty="0">
                <a:solidFill>
                  <a:schemeClr val="tx1"/>
                </a:solidFill>
              </a:rPr>
              <a:t>Individuals that pupated before the end of the trial</a:t>
            </a:r>
          </a:p>
          <a:p>
            <a:pPr marL="566738" algn="ctr">
              <a:lnSpc>
                <a:spcPct val="150000"/>
              </a:lnSpc>
              <a:tabLst>
                <a:tab pos="11366500" algn="l"/>
              </a:tabLst>
            </a:pPr>
            <a:r>
              <a:rPr lang="en-US" sz="3600" b="1" u="sng" dirty="0">
                <a:solidFill>
                  <a:schemeClr val="tx1"/>
                </a:solidFill>
              </a:rPr>
              <a:t>33.3% in Deep Diapause:</a:t>
            </a:r>
            <a:r>
              <a:rPr lang="en-US" sz="3600" dirty="0">
                <a:solidFill>
                  <a:schemeClr val="tx1"/>
                </a:solidFill>
              </a:rPr>
              <a:t> </a:t>
            </a:r>
          </a:p>
          <a:p>
            <a:pPr marL="566738" algn="ctr">
              <a:lnSpc>
                <a:spcPct val="150000"/>
              </a:lnSpc>
              <a:tabLst>
                <a:tab pos="11366500" algn="l"/>
              </a:tabLst>
            </a:pPr>
            <a:r>
              <a:rPr lang="en-US" sz="3600" dirty="0">
                <a:solidFill>
                  <a:schemeClr val="tx1"/>
                </a:solidFill>
              </a:rPr>
              <a:t>Individuals that remained larvae during trial</a:t>
            </a:r>
          </a:p>
        </p:txBody>
      </p:sp>
    </p:spTree>
    <p:extLst>
      <p:ext uri="{BB962C8B-B14F-4D97-AF65-F5344CB8AC3E}">
        <p14:creationId xmlns:p14="http://schemas.microsoft.com/office/powerpoint/2010/main" val="173869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9"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90433" y="4734342"/>
            <a:ext cx="9550884" cy="1631216"/>
          </a:xfrm>
          <a:prstGeom prst="rect">
            <a:avLst/>
          </a:prstGeom>
          <a:noFill/>
        </p:spPr>
        <p:txBody>
          <a:bodyPr wrap="none" rtlCol="0">
            <a:spAutoFit/>
          </a:bodyPr>
          <a:lstStyle/>
          <a:p>
            <a:r>
              <a:rPr lang="en-US" sz="3600" b="1" u="sng" dirty="0"/>
              <a:t>Temperate Regions</a:t>
            </a:r>
          </a:p>
          <a:p>
            <a:pPr marL="457200" indent="-457200">
              <a:buFont typeface="Arial" charset="0"/>
              <a:buChar char="•"/>
            </a:pPr>
            <a:r>
              <a:rPr lang="en-US" sz="3200" dirty="0"/>
              <a:t>Favorable:  plants and animals are active and growing</a:t>
            </a:r>
          </a:p>
          <a:p>
            <a:pPr marL="457200" indent="-457200">
              <a:buFont typeface="Arial" charset="0"/>
              <a:buChar char="•"/>
            </a:pPr>
            <a:r>
              <a:rPr lang="en-US" sz="3200" dirty="0"/>
              <a:t>Unfavorable: Survival mode</a:t>
            </a:r>
          </a:p>
        </p:txBody>
      </p:sp>
      <p:sp>
        <p:nvSpPr>
          <p:cNvPr id="4" name="Left Bracket 3"/>
          <p:cNvSpPr/>
          <p:nvPr/>
        </p:nvSpPr>
        <p:spPr>
          <a:xfrm>
            <a:off x="1333040"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p:cNvSpPr/>
          <p:nvPr/>
        </p:nvSpPr>
        <p:spPr>
          <a:xfrm>
            <a:off x="6046463"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flipH="1">
            <a:off x="10654518" y="2928394"/>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p:cNvSpPr/>
          <p:nvPr/>
        </p:nvSpPr>
        <p:spPr>
          <a:xfrm flipH="1">
            <a:off x="5598311" y="2928395"/>
            <a:ext cx="206393" cy="625033"/>
          </a:xfrm>
          <a:prstGeom prst="lef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167776" y="2907096"/>
            <a:ext cx="2042610" cy="646331"/>
          </a:xfrm>
          <a:prstGeom prst="rect">
            <a:avLst/>
          </a:prstGeom>
          <a:noFill/>
        </p:spPr>
        <p:txBody>
          <a:bodyPr wrap="none" rtlCol="0">
            <a:spAutoFit/>
          </a:bodyPr>
          <a:lstStyle/>
          <a:p>
            <a:r>
              <a:rPr lang="en-US" sz="3600" b="1" u="sng" dirty="0"/>
              <a:t>Favorable</a:t>
            </a:r>
          </a:p>
        </p:txBody>
      </p:sp>
      <p:sp>
        <p:nvSpPr>
          <p:cNvPr id="10" name="TextBox 9"/>
          <p:cNvSpPr txBox="1"/>
          <p:nvPr/>
        </p:nvSpPr>
        <p:spPr>
          <a:xfrm>
            <a:off x="6978866" y="2907096"/>
            <a:ext cx="2529410" cy="646331"/>
          </a:xfrm>
          <a:prstGeom prst="rect">
            <a:avLst/>
          </a:prstGeom>
          <a:noFill/>
        </p:spPr>
        <p:txBody>
          <a:bodyPr wrap="none" rtlCol="0">
            <a:spAutoFit/>
          </a:bodyPr>
          <a:lstStyle/>
          <a:p>
            <a:r>
              <a:rPr lang="en-US" sz="3600" b="1" u="sng" dirty="0"/>
              <a:t>Unfavorable</a:t>
            </a:r>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metabolic activity to separate shallow diapause and deep diapause larvae</a:t>
            </a:r>
          </a:p>
        </p:txBody>
      </p:sp>
      <p:pic>
        <p:nvPicPr>
          <p:cNvPr id="4" name="Picture 3"/>
          <p:cNvPicPr>
            <a:picLocks noChangeAspect="1"/>
          </p:cNvPicPr>
          <p:nvPr/>
        </p:nvPicPr>
        <p:blipFill>
          <a:blip r:embed="rId2"/>
          <a:stretch>
            <a:fillRect/>
          </a:stretch>
        </p:blipFill>
        <p:spPr>
          <a:xfrm>
            <a:off x="1006997" y="1625940"/>
            <a:ext cx="3789306" cy="5056633"/>
          </a:xfrm>
          <a:prstGeom prst="rect">
            <a:avLst/>
          </a:prstGeom>
        </p:spPr>
      </p:pic>
      <p:pic>
        <p:nvPicPr>
          <p:cNvPr id="7" name="Picture 6"/>
          <p:cNvPicPr>
            <a:picLocks noChangeAspect="1"/>
          </p:cNvPicPr>
          <p:nvPr/>
        </p:nvPicPr>
        <p:blipFill rotWithShape="1">
          <a:blip r:embed="rId3"/>
          <a:srcRect l="10873" t="15185" r="8318"/>
          <a:stretch/>
        </p:blipFill>
        <p:spPr>
          <a:xfrm>
            <a:off x="6638596" y="1625940"/>
            <a:ext cx="3610304" cy="5056633"/>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9E796112-1D5B-4D3E-BEF8-557A3F037F66}"/>
              </a:ext>
            </a:extLst>
          </p:cNvPr>
          <p:cNvPicPr>
            <a:picLocks noChangeAspect="1"/>
          </p:cNvPicPr>
          <p:nvPr/>
        </p:nvPicPr>
        <p:blipFill rotWithShape="1">
          <a:blip r:embed="rId2"/>
          <a:srcRect l="3000" r="21286" b="5555"/>
          <a:stretch/>
        </p:blipFill>
        <p:spPr>
          <a:xfrm>
            <a:off x="2177940" y="1313860"/>
            <a:ext cx="8012981" cy="5014161"/>
          </a:xfrm>
          <a:prstGeom prst="rect">
            <a:avLst/>
          </a:prstGeom>
        </p:spPr>
      </p:pic>
      <p:sp>
        <p:nvSpPr>
          <p:cNvPr id="2" name="Rectangle 1">
            <a:extLst>
              <a:ext uri="{FF2B5EF4-FFF2-40B4-BE49-F238E27FC236}">
                <a16:creationId xmlns:a16="http://schemas.microsoft.com/office/drawing/2014/main" xmlns="" id="{E7E3B844-2012-4A57-A751-303A46516047}"/>
              </a:ext>
            </a:extLst>
          </p:cNvPr>
          <p:cNvSpPr/>
          <p:nvPr/>
        </p:nvSpPr>
        <p:spPr>
          <a:xfrm>
            <a:off x="1669301" y="3066560"/>
            <a:ext cx="459232"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tx1"/>
                </a:solidFill>
              </a:rPr>
              <a:t>Mass (g)</a:t>
            </a:r>
          </a:p>
        </p:txBody>
      </p:sp>
      <p:sp>
        <p:nvSpPr>
          <p:cNvPr id="7" name="Rectangle 6">
            <a:extLst>
              <a:ext uri="{FF2B5EF4-FFF2-40B4-BE49-F238E27FC236}">
                <a16:creationId xmlns:a16="http://schemas.microsoft.com/office/drawing/2014/main" xmlns="" id="{E7E3B844-2012-4A57-A751-303A46516047}"/>
              </a:ext>
            </a:extLst>
          </p:cNvPr>
          <p:cNvSpPr/>
          <p:nvPr/>
        </p:nvSpPr>
        <p:spPr>
          <a:xfrm>
            <a:off x="5109029" y="6328021"/>
            <a:ext cx="2150802" cy="36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dirty="0">
                <a:solidFill>
                  <a:schemeClr val="tx1"/>
                </a:solidFill>
              </a:rPr>
              <a:t>Time (days)</a:t>
            </a:r>
          </a:p>
        </p:txBody>
      </p:sp>
      <p:sp>
        <p:nvSpPr>
          <p:cNvPr id="9" name="Rectangle 8"/>
          <p:cNvSpPr/>
          <p:nvPr/>
        </p:nvSpPr>
        <p:spPr>
          <a:xfrm>
            <a:off x="7575420" y="164565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38154" y="172108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7861923" y="179067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52897" y="209348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929127" y="202388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38041" y="1645650"/>
            <a:ext cx="1548780" cy="307777"/>
          </a:xfrm>
          <a:prstGeom prst="rect">
            <a:avLst/>
          </a:prstGeom>
          <a:noFill/>
        </p:spPr>
        <p:txBody>
          <a:bodyPr wrap="square" rtlCol="0">
            <a:spAutoFit/>
          </a:bodyPr>
          <a:lstStyle/>
          <a:p>
            <a:r>
              <a:rPr lang="en-US" sz="1400" b="1"/>
              <a:t>Shallow Diapause</a:t>
            </a:r>
            <a:endParaRPr lang="en-US" sz="1400" b="1" dirty="0"/>
          </a:p>
        </p:txBody>
      </p:sp>
      <p:sp>
        <p:nvSpPr>
          <p:cNvPr id="17" name="TextBox 16"/>
          <p:cNvSpPr txBox="1"/>
          <p:nvPr/>
        </p:nvSpPr>
        <p:spPr>
          <a:xfrm>
            <a:off x="8338041" y="1929513"/>
            <a:ext cx="1548780" cy="307777"/>
          </a:xfrm>
          <a:prstGeom prst="rect">
            <a:avLst/>
          </a:prstGeom>
          <a:noFill/>
        </p:spPr>
        <p:txBody>
          <a:bodyPr wrap="square" rtlCol="0">
            <a:spAutoFit/>
          </a:bodyPr>
          <a:lstStyle/>
          <a:p>
            <a:r>
              <a:rPr lang="en-US" sz="1400" b="1"/>
              <a:t>Deep Diapause</a:t>
            </a:r>
            <a:endParaRPr lang="en-US" sz="1400" b="1" dirty="0"/>
          </a:p>
        </p:txBody>
      </p:sp>
      <p:sp>
        <p:nvSpPr>
          <p:cNvPr id="12"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Mass peaked on day 6 for shallow and deep diapause larvae with the short diapause genotype</a:t>
            </a:r>
          </a:p>
        </p:txBody>
      </p:sp>
      <p:sp>
        <p:nvSpPr>
          <p:cNvPr id="13" name="TextBox 12">
            <a:extLst>
              <a:ext uri="{FF2B5EF4-FFF2-40B4-BE49-F238E27FC236}">
                <a16:creationId xmlns:a16="http://schemas.microsoft.com/office/drawing/2014/main" xmlns="" id="{66D06804-988B-49DB-82A1-05A8735EEC2C}"/>
              </a:ext>
            </a:extLst>
          </p:cNvPr>
          <p:cNvSpPr txBox="1"/>
          <p:nvPr/>
        </p:nvSpPr>
        <p:spPr>
          <a:xfrm>
            <a:off x="0" y="1337873"/>
            <a:ext cx="2827056"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(Wet Mass ～  Diapause Phenotype)</a:t>
            </a:r>
          </a:p>
        </p:txBody>
      </p:sp>
      <p:sp>
        <p:nvSpPr>
          <p:cNvPr id="18" name="TextBox 17"/>
          <p:cNvSpPr txBox="1"/>
          <p:nvPr/>
        </p:nvSpPr>
        <p:spPr>
          <a:xfrm>
            <a:off x="6675694" y="5548394"/>
            <a:ext cx="3324693" cy="369332"/>
          </a:xfrm>
          <a:prstGeom prst="rect">
            <a:avLst/>
          </a:prstGeom>
          <a:solidFill>
            <a:schemeClr val="bg1"/>
          </a:solidFill>
        </p:spPr>
        <p:txBody>
          <a:bodyPr wrap="none" rtlCol="0">
            <a:spAutoFit/>
          </a:bodyPr>
          <a:lstStyle/>
          <a:p>
            <a:r>
              <a:rPr lang="en-US" b="1" dirty="0"/>
              <a:t>F= 3.032, </a:t>
            </a:r>
            <a:r>
              <a:rPr lang="en-US" b="1" dirty="0" err="1"/>
              <a:t>Df</a:t>
            </a:r>
            <a:r>
              <a:rPr lang="en-US" b="1" dirty="0"/>
              <a:t>= 14, p-value= 0.1035</a:t>
            </a:r>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2387" y="1724829"/>
            <a:ext cx="615553" cy="3865489"/>
          </a:xfrm>
          <a:prstGeom prst="rect">
            <a:avLst/>
          </a:prstGeom>
          <a:noFill/>
        </p:spPr>
        <p:txBody>
          <a:bodyPr vert="vert270" wrap="square" rtlCol="0">
            <a:spAutoFit/>
          </a:bodyPr>
          <a:lstStyle/>
          <a:p>
            <a:r>
              <a:rPr lang="en-US" sz="2800" dirty="0"/>
              <a:t>CO</a:t>
            </a:r>
            <a:r>
              <a:rPr lang="en-US" sz="2800" baseline="-25000" dirty="0"/>
              <a:t>2 </a:t>
            </a:r>
            <a:r>
              <a:rPr lang="en-US" sz="2800" dirty="0"/>
              <a:t> Production (µ/g/min)</a:t>
            </a:r>
            <a:endParaRPr lang="en-US" sz="2800" baseline="-25000" dirty="0"/>
          </a:p>
        </p:txBody>
      </p:sp>
      <p:sp>
        <p:nvSpPr>
          <p:cNvPr id="6" name="TextBox 5"/>
          <p:cNvSpPr txBox="1"/>
          <p:nvPr/>
        </p:nvSpPr>
        <p:spPr>
          <a:xfrm>
            <a:off x="5153355" y="6274702"/>
            <a:ext cx="1885287" cy="523220"/>
          </a:xfrm>
          <a:prstGeom prst="rect">
            <a:avLst/>
          </a:prstGeom>
          <a:noFill/>
        </p:spPr>
        <p:txBody>
          <a:bodyPr vert="horz" wrap="square" rtlCol="0">
            <a:spAutoFit/>
          </a:bodyPr>
          <a:lstStyle/>
          <a:p>
            <a:r>
              <a:rPr lang="en-US" sz="2800"/>
              <a:t>Time (days)</a:t>
            </a:r>
            <a:endParaRPr lang="en-US" sz="2800" baseline="-25000" dirty="0"/>
          </a:p>
        </p:txBody>
      </p:sp>
      <p:pic>
        <p:nvPicPr>
          <p:cNvPr id="27" name="Picture 26"/>
          <p:cNvPicPr>
            <a:picLocks noChangeAspect="1"/>
          </p:cNvPicPr>
          <p:nvPr/>
        </p:nvPicPr>
        <p:blipFill rotWithShape="1">
          <a:blip r:embed="rId2"/>
          <a:srcRect l="4242" t="-606" r="20667" b="5439"/>
          <a:stretch/>
        </p:blipFill>
        <p:spPr>
          <a:xfrm>
            <a:off x="2276669" y="1314929"/>
            <a:ext cx="7914252" cy="5014162"/>
          </a:xfrm>
          <a:prstGeom prst="rect">
            <a:avLst/>
          </a:prstGeom>
        </p:spPr>
      </p:pic>
      <p:sp>
        <p:nvSpPr>
          <p:cNvPr id="17" name="Rectangle 16">
            <a:extLst>
              <a:ext uri="{FF2B5EF4-FFF2-40B4-BE49-F238E27FC236}">
                <a16:creationId xmlns:a16="http://schemas.microsoft.com/office/drawing/2014/main" xmlns="" id="{BD4009B0-DAEB-4EE8-B969-5240D51F807F}"/>
              </a:ext>
            </a:extLst>
          </p:cNvPr>
          <p:cNvSpPr/>
          <p:nvPr/>
        </p:nvSpPr>
        <p:spPr>
          <a:xfrm>
            <a:off x="7538097" y="1579800"/>
            <a:ext cx="2311401" cy="6163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768DE4E7-79C1-4CF0-9D4F-98D68F8C6BDA}"/>
              </a:ext>
            </a:extLst>
          </p:cNvPr>
          <p:cNvSpPr/>
          <p:nvPr/>
        </p:nvSpPr>
        <p:spPr>
          <a:xfrm>
            <a:off x="7900831" y="1655234"/>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53D2DBA0-5406-45C9-8AFC-3AB7E9541D6B}"/>
              </a:ext>
            </a:extLst>
          </p:cNvPr>
          <p:cNvCxnSpPr/>
          <p:nvPr/>
        </p:nvCxnSpPr>
        <p:spPr>
          <a:xfrm>
            <a:off x="7824600" y="1724829"/>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981FA676-1FC8-43BC-861C-414DF08AE757}"/>
              </a:ext>
            </a:extLst>
          </p:cNvPr>
          <p:cNvCxnSpPr/>
          <p:nvPr/>
        </p:nvCxnSpPr>
        <p:spPr>
          <a:xfrm>
            <a:off x="7815574" y="2027634"/>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xmlns="" id="{B825871D-B384-42A5-AD5E-80BED8A78D36}"/>
              </a:ext>
            </a:extLst>
          </p:cNvPr>
          <p:cNvSpPr/>
          <p:nvPr/>
        </p:nvSpPr>
        <p:spPr>
          <a:xfrm>
            <a:off x="7891804" y="1958039"/>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8E6093AA-C79C-471C-87A8-8F20A30AC53E}"/>
              </a:ext>
            </a:extLst>
          </p:cNvPr>
          <p:cNvSpPr txBox="1"/>
          <p:nvPr/>
        </p:nvSpPr>
        <p:spPr>
          <a:xfrm>
            <a:off x="8300718" y="1579800"/>
            <a:ext cx="1548780" cy="307777"/>
          </a:xfrm>
          <a:prstGeom prst="rect">
            <a:avLst/>
          </a:prstGeom>
          <a:noFill/>
        </p:spPr>
        <p:txBody>
          <a:bodyPr wrap="square" rtlCol="0">
            <a:spAutoFit/>
          </a:bodyPr>
          <a:lstStyle/>
          <a:p>
            <a:r>
              <a:rPr lang="en-US" sz="1400" b="1"/>
              <a:t>Shallow Diapause</a:t>
            </a:r>
            <a:endParaRPr lang="en-US" sz="1400" b="1" dirty="0"/>
          </a:p>
        </p:txBody>
      </p:sp>
      <p:sp>
        <p:nvSpPr>
          <p:cNvPr id="23" name="TextBox 22">
            <a:extLst>
              <a:ext uri="{FF2B5EF4-FFF2-40B4-BE49-F238E27FC236}">
                <a16:creationId xmlns:a16="http://schemas.microsoft.com/office/drawing/2014/main" xmlns="" id="{446C9373-6871-464C-8F3B-7DFEE4AE139A}"/>
              </a:ext>
            </a:extLst>
          </p:cNvPr>
          <p:cNvSpPr txBox="1"/>
          <p:nvPr/>
        </p:nvSpPr>
        <p:spPr>
          <a:xfrm>
            <a:off x="8300718" y="1863663"/>
            <a:ext cx="1548780" cy="307777"/>
          </a:xfrm>
          <a:prstGeom prst="rect">
            <a:avLst/>
          </a:prstGeom>
          <a:noFill/>
        </p:spPr>
        <p:txBody>
          <a:bodyPr wrap="square" rtlCol="0">
            <a:spAutoFit/>
          </a:bodyPr>
          <a:lstStyle/>
          <a:p>
            <a:r>
              <a:rPr lang="en-US" sz="1400" b="1"/>
              <a:t>Deep Diapause</a:t>
            </a:r>
            <a:endParaRPr lang="en-US" sz="1400" b="1" dirty="0"/>
          </a:p>
        </p:txBody>
      </p:sp>
      <p:sp>
        <p:nvSpPr>
          <p:cNvPr id="25" name="TextBox 24">
            <a:extLst>
              <a:ext uri="{FF2B5EF4-FFF2-40B4-BE49-F238E27FC236}">
                <a16:creationId xmlns:a16="http://schemas.microsoft.com/office/drawing/2014/main" xmlns="" id="{66D06804-988B-49DB-82A1-05A8735EEC2C}"/>
              </a:ext>
            </a:extLst>
          </p:cNvPr>
          <p:cNvSpPr txBox="1"/>
          <p:nvPr/>
        </p:nvSpPr>
        <p:spPr>
          <a:xfrm>
            <a:off x="0" y="869605"/>
            <a:ext cx="322107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(CO</a:t>
            </a:r>
            <a:r>
              <a:rPr lang="en-US" sz="1400" baseline="-25000" dirty="0"/>
              <a:t>2</a:t>
            </a:r>
            <a:r>
              <a:rPr lang="en-US" sz="1400" dirty="0"/>
              <a:t> production ～  Diapause Phenotype)</a:t>
            </a:r>
          </a:p>
        </p:txBody>
      </p:sp>
      <p:sp>
        <p:nvSpPr>
          <p:cNvPr id="26" name="TextBox 25">
            <a:extLst>
              <a:ext uri="{FF2B5EF4-FFF2-40B4-BE49-F238E27FC236}">
                <a16:creationId xmlns:a16="http://schemas.microsoft.com/office/drawing/2014/main" xmlns="" id="{F685DF78-BBFA-4D35-B003-4AFC2C17C938}"/>
              </a:ext>
            </a:extLst>
          </p:cNvPr>
          <p:cNvSpPr txBox="1"/>
          <p:nvPr/>
        </p:nvSpPr>
        <p:spPr>
          <a:xfrm>
            <a:off x="5102095" y="3114787"/>
            <a:ext cx="3233514" cy="369332"/>
          </a:xfrm>
          <a:prstGeom prst="rect">
            <a:avLst/>
          </a:prstGeom>
          <a:solidFill>
            <a:schemeClr val="bg1"/>
          </a:solidFill>
        </p:spPr>
        <p:txBody>
          <a:bodyPr wrap="none" rtlCol="0">
            <a:spAutoFit/>
          </a:bodyPr>
          <a:lstStyle/>
          <a:p>
            <a:r>
              <a:rPr lang="en-US" b="1" dirty="0"/>
              <a:t>F= 1.068, </a:t>
            </a:r>
            <a:r>
              <a:rPr lang="en-US" b="1" dirty="0" err="1"/>
              <a:t>Df</a:t>
            </a:r>
            <a:r>
              <a:rPr lang="en-US" b="1" dirty="0"/>
              <a:t>=14, P-value = 0.319</a:t>
            </a:r>
          </a:p>
        </p:txBody>
      </p:sp>
      <p:sp>
        <p:nvSpPr>
          <p:cNvPr id="14" name="Title 1"/>
          <p:cNvSpPr txBox="1">
            <a:spLocks/>
          </p:cNvSpPr>
          <p:nvPr/>
        </p:nvSpPr>
        <p:spPr>
          <a:xfrm>
            <a:off x="609600" y="274638"/>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CO</a:t>
            </a:r>
            <a:r>
              <a:rPr lang="en-US" baseline="-25000" dirty="0"/>
              <a:t>2</a:t>
            </a:r>
            <a:r>
              <a:rPr lang="en-US" dirty="0"/>
              <a:t> between shallow and deep diapause is not different</a:t>
            </a:r>
          </a:p>
        </p:txBody>
      </p:sp>
      <p:cxnSp>
        <p:nvCxnSpPr>
          <p:cNvPr id="3" name="Straight Arrow Connector 2"/>
          <p:cNvCxnSpPr/>
          <p:nvPr/>
        </p:nvCxnSpPr>
        <p:spPr>
          <a:xfrm flipH="1">
            <a:off x="3993267" y="2916820"/>
            <a:ext cx="752353" cy="8565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2374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2375307"/>
            <a:ext cx="7609114"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a:t>Development</a:t>
            </a:r>
          </a:p>
          <a:p>
            <a:pPr marL="1200150" lvl="1" indent="-742950">
              <a:lnSpc>
                <a:spcPct val="120000"/>
              </a:lnSpc>
              <a:spcAft>
                <a:spcPts val="500"/>
              </a:spcAft>
              <a:buFont typeface="+mj-lt"/>
              <a:buAutoNum type="arabicPeriod"/>
            </a:pPr>
            <a:r>
              <a:rPr lang="en-US" sz="4400" b="1" dirty="0"/>
              <a:t>Metabolic activity</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
        <p:nvSpPr>
          <p:cNvPr id="18" name="Title 2"/>
          <p:cNvSpPr txBox="1">
            <a:spLocks/>
          </p:cNvSpPr>
          <p:nvPr/>
        </p:nvSpPr>
        <p:spPr>
          <a:xfrm>
            <a:off x="457198" y="353961"/>
            <a:ext cx="7073902" cy="13434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a:t>When to compare larvae?</a:t>
            </a:r>
            <a:endParaRPr lang="en-US" sz="5400" dirty="0"/>
          </a:p>
        </p:txBody>
      </p:sp>
    </p:spTree>
    <p:extLst>
      <p:ext uri="{BB962C8B-B14F-4D97-AF65-F5344CB8AC3E}">
        <p14:creationId xmlns:p14="http://schemas.microsoft.com/office/powerpoint/2010/main" val="90428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normAutofit/>
          </a:bodyPr>
          <a:lstStyle/>
          <a:p>
            <a:r>
              <a:rPr lang="en-US" dirty="0"/>
              <a:t>Developmental step between larva and pupa</a:t>
            </a:r>
          </a:p>
          <a:p>
            <a:r>
              <a:rPr lang="en-US" dirty="0" smtClean="0"/>
              <a:t>Stored </a:t>
            </a:r>
            <a:r>
              <a:rPr lang="en-US" dirty="0"/>
              <a:t>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The wandering stage?</a:t>
            </a:r>
          </a:p>
        </p:txBody>
      </p:sp>
    </p:spTree>
    <p:extLst>
      <p:ext uri="{BB962C8B-B14F-4D97-AF65-F5344CB8AC3E}">
        <p14:creationId xmlns:p14="http://schemas.microsoft.com/office/powerpoint/2010/main" val="650075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rot="5400000">
            <a:off x="5794665" y="1299250"/>
            <a:ext cx="6414870" cy="4288200"/>
          </a:xfrm>
          <a:prstGeom prst="rect">
            <a:avLst/>
          </a:prstGeom>
        </p:spPr>
      </p:pic>
      <p:grpSp>
        <p:nvGrpSpPr>
          <p:cNvPr id="9" name="Group 8"/>
          <p:cNvGrpSpPr/>
          <p:nvPr/>
        </p:nvGrpSpPr>
        <p:grpSpPr>
          <a:xfrm>
            <a:off x="815701" y="557922"/>
            <a:ext cx="2180273" cy="2445881"/>
            <a:chOff x="815701" y="900823"/>
            <a:chExt cx="2180273" cy="2445881"/>
          </a:xfrm>
        </p:grpSpPr>
        <p:pic>
          <p:nvPicPr>
            <p:cNvPr id="6" name="Picture 5"/>
            <p:cNvPicPr>
              <a:picLocks noChangeAspect="1"/>
            </p:cNvPicPr>
            <p:nvPr/>
          </p:nvPicPr>
          <p:blipFill rotWithShape="1">
            <a:blip r:embed="rId4"/>
            <a:srcRect l="23834" r="26025"/>
            <a:stretch/>
          </p:blipFill>
          <p:spPr>
            <a:xfrm>
              <a:off x="815701" y="900823"/>
              <a:ext cx="2180273" cy="2445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89939" y="900823"/>
              <a:ext cx="1306035" cy="461665"/>
            </a:xfrm>
            <a:prstGeom prst="rect">
              <a:avLst/>
            </a:prstGeom>
            <a:solidFill>
              <a:schemeClr val="bg1"/>
            </a:solidFill>
          </p:spPr>
          <p:txBody>
            <a:bodyPr wrap="square" rtlCol="0">
              <a:spAutoFit/>
            </a:bodyPr>
            <a:lstStyle/>
            <a:p>
              <a:r>
                <a:rPr lang="en-US" sz="2400" b="1" dirty="0"/>
                <a:t>30 mins</a:t>
              </a:r>
            </a:p>
          </p:txBody>
        </p:sp>
      </p:grpSp>
      <p:sp>
        <p:nvSpPr>
          <p:cNvPr id="8" name="Cross 7"/>
          <p:cNvSpPr/>
          <p:nvPr/>
        </p:nvSpPr>
        <p:spPr>
          <a:xfrm>
            <a:off x="1689937" y="3508755"/>
            <a:ext cx="431800" cy="482092"/>
          </a:xfrm>
          <a:prstGeom prst="plus">
            <a:avLst>
              <a:gd name="adj" fmla="val 338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Equal 9"/>
          <p:cNvSpPr/>
          <p:nvPr/>
        </p:nvSpPr>
        <p:spPr>
          <a:xfrm>
            <a:off x="4743451" y="3202304"/>
            <a:ext cx="1181100" cy="61290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p:nvPicPr>
        <p:blipFill>
          <a:blip r:embed="rId5"/>
          <a:stretch>
            <a:fillRect/>
          </a:stretch>
        </p:blipFill>
        <p:spPr>
          <a:xfrm>
            <a:off x="7627628" y="2900487"/>
            <a:ext cx="552716" cy="535113"/>
          </a:xfrm>
          <a:prstGeom prst="rect">
            <a:avLst/>
          </a:prstGeom>
        </p:spPr>
      </p:pic>
      <p:pic>
        <p:nvPicPr>
          <p:cNvPr id="19"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4771185"/>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2593" y="788754"/>
            <a:ext cx="768963" cy="7423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5"/>
          <a:stretch>
            <a:fillRect/>
          </a:stretch>
        </p:blipFill>
        <p:spPr>
          <a:xfrm>
            <a:off x="8569460" y="2900487"/>
            <a:ext cx="552716" cy="535113"/>
          </a:xfrm>
          <a:prstGeom prst="rect">
            <a:avLst/>
          </a:prstGeom>
        </p:spPr>
      </p:pic>
      <p:pic>
        <p:nvPicPr>
          <p:cNvPr id="26" name="Picture 25"/>
          <p:cNvPicPr>
            <a:picLocks noChangeAspect="1"/>
          </p:cNvPicPr>
          <p:nvPr/>
        </p:nvPicPr>
        <p:blipFill rotWithShape="1">
          <a:blip r:embed="rId7"/>
          <a:srcRect l="12062" t="5796" r="12295" b="8267"/>
          <a:stretch/>
        </p:blipFill>
        <p:spPr>
          <a:xfrm>
            <a:off x="533535" y="4323807"/>
            <a:ext cx="2744603" cy="2336737"/>
          </a:xfrm>
          <a:prstGeom prst="rect">
            <a:avLst/>
          </a:prstGeom>
        </p:spPr>
      </p:pic>
    </p:spTree>
    <p:extLst>
      <p:ext uri="{BB962C8B-B14F-4D97-AF65-F5344CB8AC3E}">
        <p14:creationId xmlns:p14="http://schemas.microsoft.com/office/powerpoint/2010/main" val="156354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33" cy="3497266"/>
          </a:xfrm>
          <a:prstGeom prst="rect">
            <a:avLst/>
          </a:prstGeom>
        </p:spPr>
      </p:pic>
      <p:sp>
        <p:nvSpPr>
          <p:cNvPr id="11" name="TextBox 10"/>
          <p:cNvSpPr txBox="1"/>
          <p:nvPr/>
        </p:nvSpPr>
        <p:spPr>
          <a:xfrm>
            <a:off x="2714971" y="4970466"/>
            <a:ext cx="1286763" cy="369332"/>
          </a:xfrm>
          <a:prstGeom prst="rect">
            <a:avLst/>
          </a:prstGeom>
          <a:noFill/>
        </p:spPr>
        <p:txBody>
          <a:bodyPr wrap="none" rtlCol="0">
            <a:spAutoFit/>
          </a:bodyPr>
          <a:lstStyle/>
          <a:p>
            <a:r>
              <a:rPr lang="en-US"/>
              <a:t>Time (days)</a:t>
            </a:r>
          </a:p>
        </p:txBody>
      </p:sp>
      <p:sp>
        <p:nvSpPr>
          <p:cNvPr id="13" name="TextBox 12"/>
          <p:cNvSpPr txBox="1"/>
          <p:nvPr/>
        </p:nvSpPr>
        <p:spPr>
          <a:xfrm>
            <a:off x="154722" y="1977866"/>
            <a:ext cx="461665" cy="2303066"/>
          </a:xfrm>
          <a:prstGeom prst="rect">
            <a:avLst/>
          </a:prstGeom>
          <a:noFill/>
        </p:spPr>
        <p:txBody>
          <a:bodyPr vert="vert270" wrap="none" rtlCol="0">
            <a:spAutoFit/>
          </a:bodyPr>
          <a:lstStyle/>
          <a:p>
            <a:r>
              <a:rPr lang="en-US"/>
              <a:t>Wandering Density Plot</a:t>
            </a:r>
          </a:p>
        </p:txBody>
      </p:sp>
      <p:sp>
        <p:nvSpPr>
          <p:cNvPr id="24" name="TextBox 23"/>
          <p:cNvSpPr txBox="1"/>
          <p:nvPr/>
        </p:nvSpPr>
        <p:spPr>
          <a:xfrm>
            <a:off x="3827494" y="3986887"/>
            <a:ext cx="2268506" cy="307777"/>
          </a:xfrm>
          <a:prstGeom prst="rect">
            <a:avLst/>
          </a:prstGeom>
          <a:noFill/>
        </p:spPr>
        <p:txBody>
          <a:bodyPr wrap="none" rtlCol="0">
            <a:spAutoFit/>
          </a:bodyPr>
          <a:lstStyle/>
          <a:p>
            <a:r>
              <a:rPr lang="en-US" sz="1400" dirty="0"/>
              <a:t>Non Diapause Programming </a:t>
            </a:r>
          </a:p>
        </p:txBody>
      </p:sp>
      <p:pic>
        <p:nvPicPr>
          <p:cNvPr id="26" name="Picture 25"/>
          <p:cNvPicPr>
            <a:picLocks noChangeAspect="1"/>
          </p:cNvPicPr>
          <p:nvPr/>
        </p:nvPicPr>
        <p:blipFill rotWithShape="1">
          <a:blip r:embed="rId3"/>
          <a:srcRect l="3000" t="6249" r="11429" b="5324"/>
          <a:stretch/>
        </p:blipFill>
        <p:spPr>
          <a:xfrm>
            <a:off x="6708067" y="1486932"/>
            <a:ext cx="5483933" cy="3497266"/>
          </a:xfrm>
          <a:prstGeom prst="rect">
            <a:avLst/>
          </a:prstGeom>
        </p:spPr>
      </p:pic>
      <p:sp>
        <p:nvSpPr>
          <p:cNvPr id="27" name="TextBox 26"/>
          <p:cNvSpPr txBox="1"/>
          <p:nvPr/>
        </p:nvSpPr>
        <p:spPr>
          <a:xfrm>
            <a:off x="8806651" y="4970466"/>
            <a:ext cx="1286763" cy="369332"/>
          </a:xfrm>
          <a:prstGeom prst="rect">
            <a:avLst/>
          </a:prstGeom>
          <a:noFill/>
        </p:spPr>
        <p:txBody>
          <a:bodyPr wrap="none" rtlCol="0">
            <a:spAutoFit/>
          </a:bodyPr>
          <a:lstStyle/>
          <a:p>
            <a:r>
              <a:rPr lang="en-US"/>
              <a:t>Time (days)</a:t>
            </a:r>
          </a:p>
        </p:txBody>
      </p:sp>
      <p:sp>
        <p:nvSpPr>
          <p:cNvPr id="28" name="TextBox 27"/>
          <p:cNvSpPr txBox="1"/>
          <p:nvPr/>
        </p:nvSpPr>
        <p:spPr>
          <a:xfrm>
            <a:off x="6246402" y="1991598"/>
            <a:ext cx="461665" cy="2303066"/>
          </a:xfrm>
          <a:prstGeom prst="rect">
            <a:avLst/>
          </a:prstGeom>
          <a:noFill/>
        </p:spPr>
        <p:txBody>
          <a:bodyPr vert="vert270" wrap="none" rtlCol="0">
            <a:spAutoFit/>
          </a:bodyPr>
          <a:lstStyle/>
          <a:p>
            <a:r>
              <a:rPr lang="en-US"/>
              <a:t>Wandering Density Plot</a:t>
            </a:r>
          </a:p>
        </p:txBody>
      </p:sp>
      <p:sp>
        <p:nvSpPr>
          <p:cNvPr id="29" name="TextBox 28"/>
          <p:cNvSpPr txBox="1"/>
          <p:nvPr/>
        </p:nvSpPr>
        <p:spPr>
          <a:xfrm>
            <a:off x="7033610" y="3986887"/>
            <a:ext cx="1923860" cy="307777"/>
          </a:xfrm>
          <a:prstGeom prst="rect">
            <a:avLst/>
          </a:prstGeom>
          <a:noFill/>
        </p:spPr>
        <p:txBody>
          <a:bodyPr wrap="none" rtlCol="0">
            <a:spAutoFit/>
          </a:bodyPr>
          <a:lstStyle/>
          <a:p>
            <a:r>
              <a:rPr lang="en-US" sz="1400" dirty="0"/>
              <a:t>Diapause Programming </a:t>
            </a:r>
          </a:p>
        </p:txBody>
      </p:sp>
      <p:sp>
        <p:nvSpPr>
          <p:cNvPr id="30" name="TextBox 29"/>
          <p:cNvSpPr txBox="1"/>
          <p:nvPr/>
        </p:nvSpPr>
        <p:spPr>
          <a:xfrm>
            <a:off x="9792287" y="1280843"/>
            <a:ext cx="389850" cy="584775"/>
          </a:xfrm>
          <a:prstGeom prst="rect">
            <a:avLst/>
          </a:prstGeom>
          <a:noFill/>
        </p:spPr>
        <p:txBody>
          <a:bodyPr wrap="none" rtlCol="0">
            <a:spAutoFit/>
          </a:bodyPr>
          <a:lstStyle/>
          <a:p>
            <a:r>
              <a:rPr lang="en-US" sz="3200" b="1" dirty="0"/>
              <a:t>*</a:t>
            </a:r>
          </a:p>
        </p:txBody>
      </p:sp>
      <p:sp>
        <p:nvSpPr>
          <p:cNvPr id="31" name="TextBox 30"/>
          <p:cNvSpPr txBox="1"/>
          <p:nvPr/>
        </p:nvSpPr>
        <p:spPr>
          <a:xfrm>
            <a:off x="9885597" y="2282048"/>
            <a:ext cx="389850" cy="584775"/>
          </a:xfrm>
          <a:prstGeom prst="rect">
            <a:avLst/>
          </a:prstGeom>
          <a:noFill/>
        </p:spPr>
        <p:txBody>
          <a:bodyPr wrap="none" rtlCol="0">
            <a:spAutoFit/>
          </a:bodyPr>
          <a:lstStyle/>
          <a:p>
            <a:r>
              <a:rPr lang="en-US" sz="3200" b="1" dirty="0"/>
              <a:t>*</a:t>
            </a:r>
          </a:p>
        </p:txBody>
      </p:sp>
      <p:sp>
        <p:nvSpPr>
          <p:cNvPr id="20" name="TextBox 19">
            <a:extLst>
              <a:ext uri="{FF2B5EF4-FFF2-40B4-BE49-F238E27FC236}">
                <a16:creationId xmlns:a16="http://schemas.microsoft.com/office/drawing/2014/main" xmlns="" id="{AE0DEB70-8AA2-4A15-9F7F-4A9C0C30D1E8}"/>
              </a:ext>
            </a:extLst>
          </p:cNvPr>
          <p:cNvSpPr txBox="1"/>
          <p:nvPr/>
        </p:nvSpPr>
        <p:spPr>
          <a:xfrm>
            <a:off x="0" y="869605"/>
            <a:ext cx="410888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(Wandering Day ～ Photoperiod x Diapause genotype)</a:t>
            </a:r>
          </a:p>
        </p:txBody>
      </p:sp>
      <p:grpSp>
        <p:nvGrpSpPr>
          <p:cNvPr id="6" name="Group 5">
            <a:extLst>
              <a:ext uri="{FF2B5EF4-FFF2-40B4-BE49-F238E27FC236}">
                <a16:creationId xmlns:a16="http://schemas.microsoft.com/office/drawing/2014/main" xmlns="" id="{C31AA349-5699-4C0E-9520-15BA76DC0D2F}"/>
              </a:ext>
            </a:extLst>
          </p:cNvPr>
          <p:cNvGrpSpPr/>
          <p:nvPr/>
        </p:nvGrpSpPr>
        <p:grpSpPr>
          <a:xfrm>
            <a:off x="4387425" y="1588818"/>
            <a:ext cx="1708575" cy="553601"/>
            <a:chOff x="3581881" y="2185534"/>
            <a:chExt cx="1708575" cy="553601"/>
          </a:xfrm>
        </p:grpSpPr>
        <p:sp>
          <p:nvSpPr>
            <p:cNvPr id="3" name="Rectangle 2">
              <a:extLst>
                <a:ext uri="{FF2B5EF4-FFF2-40B4-BE49-F238E27FC236}">
                  <a16:creationId xmlns:a16="http://schemas.microsoft.com/office/drawing/2014/main" xmlns="" id="{9293BE06-8175-4DD5-BF27-26C5AB31CDE1}"/>
                </a:ext>
              </a:extLst>
            </p:cNvPr>
            <p:cNvSpPr/>
            <p:nvPr/>
          </p:nvSpPr>
          <p:spPr>
            <a:xfrm>
              <a:off x="3581881" y="2185534"/>
              <a:ext cx="1708575" cy="55360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xmlns="" id="{87B6E97B-67E1-43E3-9FA3-E662506C77F1}"/>
                </a:ext>
              </a:extLst>
            </p:cNvPr>
            <p:cNvGrpSpPr/>
            <p:nvPr/>
          </p:nvGrpSpPr>
          <p:grpSpPr>
            <a:xfrm>
              <a:off x="3631266" y="2244724"/>
              <a:ext cx="1603204" cy="457086"/>
              <a:chOff x="3702780" y="1648009"/>
              <a:chExt cx="1603204" cy="457086"/>
            </a:xfrm>
          </p:grpSpPr>
          <p:sp>
            <p:nvSpPr>
              <p:cNvPr id="14" name="Rectangle 13"/>
              <p:cNvSpPr/>
              <p:nvPr/>
            </p:nvSpPr>
            <p:spPr>
              <a:xfrm>
                <a:off x="3945748" y="1648009"/>
                <a:ext cx="1360236" cy="457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Short-Diapause</a:t>
                </a:r>
              </a:p>
              <a:p>
                <a:r>
                  <a:rPr lang="en-US" sz="1400" dirty="0">
                    <a:solidFill>
                      <a:schemeClr val="tx1"/>
                    </a:solidFill>
                  </a:rPr>
                  <a:t>Long-Diapause</a:t>
                </a:r>
              </a:p>
            </p:txBody>
          </p:sp>
          <p:cxnSp>
            <p:nvCxnSpPr>
              <p:cNvPr id="18" name="Straight Connector 17"/>
              <p:cNvCxnSpPr/>
              <p:nvPr/>
            </p:nvCxnSpPr>
            <p:spPr>
              <a:xfrm flipH="1">
                <a:off x="3702780" y="1742978"/>
                <a:ext cx="271214" cy="0"/>
              </a:xfrm>
              <a:prstGeom prst="line">
                <a:avLst/>
              </a:prstGeom>
              <a:ln w="57150">
                <a:solidFill>
                  <a:srgbClr val="F399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702780" y="1980944"/>
                <a:ext cx="271214" cy="0"/>
              </a:xfrm>
              <a:prstGeom prst="line">
                <a:avLst/>
              </a:prstGeom>
              <a:ln w="57150">
                <a:solidFill>
                  <a:srgbClr val="5ED0D5"/>
                </a:solidFill>
              </a:ln>
            </p:spPr>
            <p:style>
              <a:lnRef idx="1">
                <a:schemeClr val="accent1"/>
              </a:lnRef>
              <a:fillRef idx="0">
                <a:schemeClr val="accent1"/>
              </a:fillRef>
              <a:effectRef idx="0">
                <a:schemeClr val="accent1"/>
              </a:effectRef>
              <a:fontRef idx="minor">
                <a:schemeClr val="tx1"/>
              </a:fontRef>
            </p:style>
          </p:cxnSp>
        </p:grpSp>
      </p:grpSp>
      <p:sp>
        <p:nvSpPr>
          <p:cNvPr id="7" name="TextBox 6">
            <a:extLst>
              <a:ext uri="{FF2B5EF4-FFF2-40B4-BE49-F238E27FC236}">
                <a16:creationId xmlns:a16="http://schemas.microsoft.com/office/drawing/2014/main" xmlns="" id="{75475556-7535-4930-B32F-F31AC4FD8E7C}"/>
              </a:ext>
            </a:extLst>
          </p:cNvPr>
          <p:cNvSpPr txBox="1"/>
          <p:nvPr/>
        </p:nvSpPr>
        <p:spPr>
          <a:xfrm>
            <a:off x="7028640" y="3631287"/>
            <a:ext cx="1401922" cy="307777"/>
          </a:xfrm>
          <a:prstGeom prst="rect">
            <a:avLst/>
          </a:prstGeom>
          <a:noFill/>
        </p:spPr>
        <p:txBody>
          <a:bodyPr wrap="none" rtlCol="0">
            <a:spAutoFit/>
          </a:bodyPr>
          <a:lstStyle/>
          <a:p>
            <a:r>
              <a:rPr lang="en-US" sz="1400" dirty="0"/>
              <a:t>P-value = &lt;2e-16</a:t>
            </a:r>
          </a:p>
        </p:txBody>
      </p:sp>
    </p:spTree>
    <p:extLst>
      <p:ext uri="{BB962C8B-B14F-4D97-AF65-F5344CB8AC3E}">
        <p14:creationId xmlns:p14="http://schemas.microsoft.com/office/powerpoint/2010/main" val="8107504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I compare? </a:t>
            </a:r>
            <a:r>
              <a:rPr lang="en-US" b="1" u="sng" dirty="0"/>
              <a:t>During Wandering!!</a:t>
            </a:r>
          </a:p>
        </p:txBody>
      </p:sp>
      <p:sp>
        <p:nvSpPr>
          <p:cNvPr id="3" name="Content Placeholder 2"/>
          <p:cNvSpPr>
            <a:spLocks noGrp="1"/>
          </p:cNvSpPr>
          <p:nvPr>
            <p:ph idx="1"/>
          </p:nvPr>
        </p:nvSpPr>
        <p:spPr>
          <a:xfrm>
            <a:off x="609600" y="1600203"/>
            <a:ext cx="4445000" cy="4525963"/>
          </a:xfrm>
        </p:spPr>
        <p:txBody>
          <a:bodyPr>
            <a:normAutofit/>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Wandering = </a:t>
            </a:r>
            <a:r>
              <a:rPr lang="en-US" sz="4000" dirty="0" smtClean="0"/>
              <a:t>Peak Nutrition</a:t>
            </a:r>
            <a:endParaRPr lang="en-US" sz="4000" dirty="0"/>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xmlns="" id="{EDE88A6D-4712-4D85-A29B-7BDF61BACB43}"/>
              </a:ext>
            </a:extLst>
          </p:cNvPr>
          <p:cNvSpPr txBox="1"/>
          <p:nvPr/>
        </p:nvSpPr>
        <p:spPr>
          <a:xfrm>
            <a:off x="2395061" y="3382665"/>
            <a:ext cx="1795492" cy="369332"/>
          </a:xfrm>
          <a:prstGeom prst="rect">
            <a:avLst/>
          </a:prstGeom>
          <a:solidFill>
            <a:srgbClr val="B4D3FF"/>
          </a:solidFill>
          <a:ln w="28575">
            <a:solidFill>
              <a:schemeClr val="tx1"/>
            </a:solidFill>
          </a:ln>
        </p:spPr>
        <p:txBody>
          <a:bodyPr wrap="square" rtlCol="0">
            <a:spAutoFit/>
          </a:bodyPr>
          <a:lstStyle/>
          <a:p>
            <a:r>
              <a:rPr lang="en-US" b="1" dirty="0"/>
              <a:t>Wandering  Day</a:t>
            </a:r>
          </a:p>
        </p:txBody>
      </p:sp>
    </p:spTree>
    <p:extLst>
      <p:ext uri="{BB962C8B-B14F-4D97-AF65-F5344CB8AC3E}">
        <p14:creationId xmlns:p14="http://schemas.microsoft.com/office/powerpoint/2010/main" val="5730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Separating Lipid Mass From Lean Mass</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56216" y="997295"/>
            <a:ext cx="3960269" cy="48894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
        <p:nvSpPr>
          <p:cNvPr id="12" name="TextBox 11">
            <a:extLst>
              <a:ext uri="{FF2B5EF4-FFF2-40B4-BE49-F238E27FC236}">
                <a16:creationId xmlns:a16="http://schemas.microsoft.com/office/drawing/2014/main" xmlns="" id="{095E94B4-B217-4760-9941-222CE13BE016}"/>
              </a:ext>
            </a:extLst>
          </p:cNvPr>
          <p:cNvSpPr txBox="1"/>
          <p:nvPr/>
        </p:nvSpPr>
        <p:spPr>
          <a:xfrm>
            <a:off x="276117" y="132023"/>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lnSpcReduction="10000"/>
          </a:bodyPr>
          <a:lstStyle/>
          <a:p>
            <a:pPr algn="ctr"/>
            <a:r>
              <a:rPr lang="en-US" sz="5400" b="1" dirty="0"/>
              <a:t>Corn is grown during favorable seasons</a:t>
            </a:r>
            <a:endParaRPr lang="en-US" sz="5400" b="1" dirty="0">
              <a:cs typeface="Calibri"/>
            </a:endParaRPr>
          </a:p>
        </p:txBody>
      </p:sp>
    </p:spTree>
    <p:extLst>
      <p:ext uri="{BB962C8B-B14F-4D97-AF65-F5344CB8AC3E}">
        <p14:creationId xmlns:p14="http://schemas.microsoft.com/office/powerpoint/2010/main" val="4895545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LEAN/LIPID</a:t>
            </a:r>
            <a:r>
              <a:rPr lang="en-US" dirty="0"/>
              <a:t> mass accumulation</a:t>
            </a:r>
          </a:p>
        </p:txBody>
      </p:sp>
      <p:graphicFrame>
        <p:nvGraphicFramePr>
          <p:cNvPr id="4" name="Chart 3">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1279479178"/>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gaining more mass?</a:t>
            </a:r>
            <a:endParaRPr lang="en-US" sz="4000" dirty="0">
              <a:solidFill>
                <a:schemeClr val="tx1"/>
              </a:solidFill>
            </a:endParaRPr>
          </a:p>
        </p:txBody>
      </p:sp>
    </p:spTree>
    <p:extLst>
      <p:ext uri="{BB962C8B-B14F-4D97-AF65-F5344CB8AC3E}">
        <p14:creationId xmlns:p14="http://schemas.microsoft.com/office/powerpoint/2010/main" val="10599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xmlns="" id="{646C6E73-1C23-4C8C-B99E-5AE182DF02B0}"/>
              </a:ext>
            </a:extLst>
          </p:cNvPr>
          <p:cNvGrpSpPr/>
          <p:nvPr/>
        </p:nvGrpSpPr>
        <p:grpSpPr>
          <a:xfrm>
            <a:off x="2217128" y="1569939"/>
            <a:ext cx="7891865" cy="3868263"/>
            <a:chOff x="4428743" y="1837944"/>
            <a:chExt cx="5175068" cy="3337558"/>
          </a:xfrm>
        </p:grpSpPr>
        <p:pic>
          <p:nvPicPr>
            <p:cNvPr id="26" name="Picture 25">
              <a:extLst>
                <a:ext uri="{FF2B5EF4-FFF2-40B4-BE49-F238E27FC236}">
                  <a16:creationId xmlns:a16="http://schemas.microsoft.com/office/drawing/2014/main" xmlns="" id="{28298DAB-DB82-4AC8-9C83-F99EED29E4BE}"/>
                </a:ext>
              </a:extLst>
            </p:cNvPr>
            <p:cNvPicPr>
              <a:picLocks noChangeAspect="1"/>
            </p:cNvPicPr>
            <p:nvPr/>
          </p:nvPicPr>
          <p:blipFill rotWithShape="1">
            <a:blip r:embed="rId2"/>
            <a:srcRect l="3274" t="13329" r="89091" b="5551"/>
            <a:stretch/>
          </p:blipFill>
          <p:spPr>
            <a:xfrm>
              <a:off x="4428743" y="1837944"/>
              <a:ext cx="509017" cy="3337558"/>
            </a:xfrm>
            <a:prstGeom prst="rect">
              <a:avLst/>
            </a:prstGeom>
          </p:spPr>
        </p:pic>
        <p:pic>
          <p:nvPicPr>
            <p:cNvPr id="27" name="Picture 26">
              <a:extLst>
                <a:ext uri="{FF2B5EF4-FFF2-40B4-BE49-F238E27FC236}">
                  <a16:creationId xmlns:a16="http://schemas.microsoft.com/office/drawing/2014/main" xmlns="" id="{C686FC91-1FAB-4DF6-9C06-78D2FD526DC0}"/>
                </a:ext>
              </a:extLst>
            </p:cNvPr>
            <p:cNvPicPr>
              <a:picLocks noChangeAspect="1"/>
            </p:cNvPicPr>
            <p:nvPr/>
          </p:nvPicPr>
          <p:blipFill rotWithShape="1">
            <a:blip r:embed="rId2"/>
            <a:srcRect l="10458" t="13329" r="54846" b="5551"/>
            <a:stretch/>
          </p:blipFill>
          <p:spPr>
            <a:xfrm>
              <a:off x="7290778" y="1837944"/>
              <a:ext cx="2313033" cy="3337558"/>
            </a:xfrm>
            <a:prstGeom prst="rect">
              <a:avLst/>
            </a:prstGeom>
          </p:spPr>
        </p:pic>
        <p:pic>
          <p:nvPicPr>
            <p:cNvPr id="28" name="Picture 27">
              <a:extLst>
                <a:ext uri="{FF2B5EF4-FFF2-40B4-BE49-F238E27FC236}">
                  <a16:creationId xmlns:a16="http://schemas.microsoft.com/office/drawing/2014/main" xmlns="" id="{2DB8278F-CDDD-4E8B-8D9E-E527766B9542}"/>
                </a:ext>
              </a:extLst>
            </p:cNvPr>
            <p:cNvPicPr>
              <a:picLocks noChangeAspect="1"/>
            </p:cNvPicPr>
            <p:nvPr/>
          </p:nvPicPr>
          <p:blipFill rotWithShape="1">
            <a:blip r:embed="rId2"/>
            <a:srcRect l="46734" t="13329" r="18271" b="5551"/>
            <a:stretch/>
          </p:blipFill>
          <p:spPr>
            <a:xfrm>
              <a:off x="4937760" y="1837944"/>
              <a:ext cx="2333026" cy="3337558"/>
            </a:xfrm>
            <a:prstGeom prst="rect">
              <a:avLst/>
            </a:prstGeom>
          </p:spPr>
        </p:pic>
      </p:grpSp>
      <p:sp>
        <p:nvSpPr>
          <p:cNvPr id="5" name="Rectangle 4"/>
          <p:cNvSpPr/>
          <p:nvPr/>
        </p:nvSpPr>
        <p:spPr>
          <a:xfrm>
            <a:off x="783771" y="138684"/>
            <a:ext cx="10791173" cy="111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sz="6000" dirty="0">
                <a:solidFill>
                  <a:schemeClr val="tx1"/>
                </a:solidFill>
              </a:rPr>
              <a:t>Diapause programming makes larvae </a:t>
            </a:r>
            <a:r>
              <a:rPr lang="en-US" sz="6000" u="sng" dirty="0">
                <a:solidFill>
                  <a:schemeClr val="tx1"/>
                </a:solidFill>
              </a:rPr>
              <a:t>fatter</a:t>
            </a:r>
            <a:r>
              <a:rPr lang="en-US" sz="6000" dirty="0">
                <a:solidFill>
                  <a:schemeClr val="tx1"/>
                </a:solidFill>
              </a:rPr>
              <a:t> before the final instar!</a:t>
            </a:r>
          </a:p>
        </p:txBody>
      </p:sp>
      <p:sp>
        <p:nvSpPr>
          <p:cNvPr id="13" name="Rectangle 12"/>
          <p:cNvSpPr/>
          <p:nvPr/>
        </p:nvSpPr>
        <p:spPr>
          <a:xfrm>
            <a:off x="1712468" y="2820161"/>
            <a:ext cx="435338" cy="1322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Mass (g)</a:t>
            </a:r>
          </a:p>
        </p:txBody>
      </p:sp>
      <p:sp>
        <p:nvSpPr>
          <p:cNvPr id="14" name="Rectangle 13"/>
          <p:cNvSpPr/>
          <p:nvPr/>
        </p:nvSpPr>
        <p:spPr>
          <a:xfrm>
            <a:off x="3569732" y="5470075"/>
            <a:ext cx="1974173"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Non Diapause</a:t>
            </a:r>
          </a:p>
        </p:txBody>
      </p:sp>
      <p:sp>
        <p:nvSpPr>
          <p:cNvPr id="15" name="Rectangle 14"/>
          <p:cNvSpPr/>
          <p:nvPr/>
        </p:nvSpPr>
        <p:spPr>
          <a:xfrm>
            <a:off x="6648097" y="5472411"/>
            <a:ext cx="3184388" cy="3901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Diapause Programming</a:t>
            </a:r>
          </a:p>
        </p:txBody>
      </p:sp>
      <p:sp>
        <p:nvSpPr>
          <p:cNvPr id="17" name="Rectangle 16"/>
          <p:cNvSpPr/>
          <p:nvPr/>
        </p:nvSpPr>
        <p:spPr>
          <a:xfrm>
            <a:off x="10173340" y="1860097"/>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173339" y="2075166"/>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481443" y="1733403"/>
            <a:ext cx="1075936" cy="338554"/>
          </a:xfrm>
          <a:prstGeom prst="rect">
            <a:avLst/>
          </a:prstGeom>
          <a:noFill/>
        </p:spPr>
        <p:txBody>
          <a:bodyPr wrap="none" rtlCol="0">
            <a:spAutoFit/>
          </a:bodyPr>
          <a:lstStyle/>
          <a:p>
            <a:r>
              <a:rPr lang="en-US" sz="1600" b="1" dirty="0"/>
              <a:t>Lean Mass</a:t>
            </a:r>
          </a:p>
        </p:txBody>
      </p:sp>
      <p:sp>
        <p:nvSpPr>
          <p:cNvPr id="20" name="TextBox 19"/>
          <p:cNvSpPr txBox="1"/>
          <p:nvPr/>
        </p:nvSpPr>
        <p:spPr>
          <a:xfrm>
            <a:off x="10481443" y="1971313"/>
            <a:ext cx="1082348" cy="338554"/>
          </a:xfrm>
          <a:prstGeom prst="rect">
            <a:avLst/>
          </a:prstGeom>
          <a:noFill/>
        </p:spPr>
        <p:txBody>
          <a:bodyPr wrap="none" rtlCol="0">
            <a:spAutoFit/>
          </a:bodyPr>
          <a:lstStyle/>
          <a:p>
            <a:r>
              <a:rPr lang="en-US" sz="1600" b="1" dirty="0"/>
              <a:t>Lipid Mass</a:t>
            </a:r>
          </a:p>
        </p:txBody>
      </p:sp>
      <p:sp>
        <p:nvSpPr>
          <p:cNvPr id="29" name="TextBox 28">
            <a:extLst>
              <a:ext uri="{FF2B5EF4-FFF2-40B4-BE49-F238E27FC236}">
                <a16:creationId xmlns:a16="http://schemas.microsoft.com/office/drawing/2014/main" xmlns="" id="{E75A40ED-B2C5-4A6D-AF17-2DA226B29B95}"/>
              </a:ext>
            </a:extLst>
          </p:cNvPr>
          <p:cNvSpPr txBox="1"/>
          <p:nvPr/>
        </p:nvSpPr>
        <p:spPr>
          <a:xfrm>
            <a:off x="5748943" y="4194101"/>
            <a:ext cx="471967" cy="400110"/>
          </a:xfrm>
          <a:prstGeom prst="rect">
            <a:avLst/>
          </a:prstGeom>
          <a:noFill/>
        </p:spPr>
        <p:txBody>
          <a:bodyPr wrap="square" rtlCol="0">
            <a:spAutoFit/>
          </a:bodyPr>
          <a:lstStyle/>
          <a:p>
            <a:r>
              <a:rPr lang="en-US" sz="2000" dirty="0"/>
              <a:t>*</a:t>
            </a:r>
          </a:p>
        </p:txBody>
      </p:sp>
      <p:sp>
        <p:nvSpPr>
          <p:cNvPr id="30" name="TextBox 29">
            <a:extLst>
              <a:ext uri="{FF2B5EF4-FFF2-40B4-BE49-F238E27FC236}">
                <a16:creationId xmlns:a16="http://schemas.microsoft.com/office/drawing/2014/main" xmlns="" id="{60DE3BB8-3872-4A2E-8CBC-FFFD94F2BF7A}"/>
              </a:ext>
            </a:extLst>
          </p:cNvPr>
          <p:cNvSpPr txBox="1"/>
          <p:nvPr/>
        </p:nvSpPr>
        <p:spPr>
          <a:xfrm>
            <a:off x="4133618" y="4194101"/>
            <a:ext cx="390716" cy="400110"/>
          </a:xfrm>
          <a:prstGeom prst="rect">
            <a:avLst/>
          </a:prstGeom>
          <a:noFill/>
        </p:spPr>
        <p:txBody>
          <a:bodyPr wrap="square" rtlCol="0">
            <a:spAutoFit/>
          </a:bodyPr>
          <a:lstStyle/>
          <a:p>
            <a:r>
              <a:rPr lang="en-US" sz="2000" dirty="0"/>
              <a:t>*</a:t>
            </a:r>
          </a:p>
        </p:txBody>
      </p:sp>
      <p:sp>
        <p:nvSpPr>
          <p:cNvPr id="31" name="TextBox 30">
            <a:extLst>
              <a:ext uri="{FF2B5EF4-FFF2-40B4-BE49-F238E27FC236}">
                <a16:creationId xmlns:a16="http://schemas.microsoft.com/office/drawing/2014/main" xmlns="" id="{FC3C6AFA-5627-40EC-B454-0F40E893718B}"/>
              </a:ext>
            </a:extLst>
          </p:cNvPr>
          <p:cNvSpPr txBox="1"/>
          <p:nvPr/>
        </p:nvSpPr>
        <p:spPr>
          <a:xfrm>
            <a:off x="9309197" y="3975482"/>
            <a:ext cx="653494" cy="400110"/>
          </a:xfrm>
          <a:prstGeom prst="rect">
            <a:avLst/>
          </a:prstGeom>
          <a:noFill/>
        </p:spPr>
        <p:txBody>
          <a:bodyPr wrap="square" rtlCol="0">
            <a:spAutoFit/>
          </a:bodyPr>
          <a:lstStyle/>
          <a:p>
            <a:r>
              <a:rPr lang="en-US" sz="2000" dirty="0"/>
              <a:t>**</a:t>
            </a:r>
          </a:p>
        </p:txBody>
      </p:sp>
      <p:sp>
        <p:nvSpPr>
          <p:cNvPr id="32" name="TextBox 31">
            <a:extLst>
              <a:ext uri="{FF2B5EF4-FFF2-40B4-BE49-F238E27FC236}">
                <a16:creationId xmlns:a16="http://schemas.microsoft.com/office/drawing/2014/main" xmlns="" id="{5AEB3AC6-55CE-4CEC-8D57-D41A5C17B96C}"/>
              </a:ext>
            </a:extLst>
          </p:cNvPr>
          <p:cNvSpPr txBox="1"/>
          <p:nvPr/>
        </p:nvSpPr>
        <p:spPr>
          <a:xfrm>
            <a:off x="7684436" y="3938906"/>
            <a:ext cx="653494" cy="400110"/>
          </a:xfrm>
          <a:prstGeom prst="rect">
            <a:avLst/>
          </a:prstGeom>
          <a:noFill/>
        </p:spPr>
        <p:txBody>
          <a:bodyPr wrap="square" rtlCol="0">
            <a:spAutoFit/>
          </a:bodyPr>
          <a:lstStyle/>
          <a:p>
            <a:r>
              <a:rPr lang="en-US" sz="2000" dirty="0"/>
              <a:t>**</a:t>
            </a:r>
          </a:p>
        </p:txBody>
      </p:sp>
      <p:sp>
        <p:nvSpPr>
          <p:cNvPr id="3" name="TextBox 2">
            <a:extLst>
              <a:ext uri="{FF2B5EF4-FFF2-40B4-BE49-F238E27FC236}">
                <a16:creationId xmlns:a16="http://schemas.microsoft.com/office/drawing/2014/main" xmlns="" id="{3B7B4847-1044-4425-A5EE-4B689CFB086F}"/>
              </a:ext>
            </a:extLst>
          </p:cNvPr>
          <p:cNvSpPr txBox="1"/>
          <p:nvPr/>
        </p:nvSpPr>
        <p:spPr>
          <a:xfrm>
            <a:off x="3322230" y="1998549"/>
            <a:ext cx="425116" cy="400110"/>
          </a:xfrm>
          <a:prstGeom prst="rect">
            <a:avLst/>
          </a:prstGeom>
          <a:noFill/>
        </p:spPr>
        <p:txBody>
          <a:bodyPr wrap="none" rtlCol="0">
            <a:spAutoFit/>
          </a:bodyPr>
          <a:lstStyle/>
          <a:p>
            <a:r>
              <a:rPr lang="en-US" sz="2000" dirty="0"/>
              <a:t>ns</a:t>
            </a:r>
          </a:p>
        </p:txBody>
      </p:sp>
      <p:sp>
        <p:nvSpPr>
          <p:cNvPr id="33" name="TextBox 32">
            <a:extLst>
              <a:ext uri="{FF2B5EF4-FFF2-40B4-BE49-F238E27FC236}">
                <a16:creationId xmlns:a16="http://schemas.microsoft.com/office/drawing/2014/main" xmlns="" id="{0A6A6000-0F44-4BB4-93D5-FAA1380D7411}"/>
              </a:ext>
            </a:extLst>
          </p:cNvPr>
          <p:cNvSpPr txBox="1"/>
          <p:nvPr/>
        </p:nvSpPr>
        <p:spPr>
          <a:xfrm>
            <a:off x="8513862" y="1369884"/>
            <a:ext cx="425116" cy="400110"/>
          </a:xfrm>
          <a:prstGeom prst="rect">
            <a:avLst/>
          </a:prstGeom>
          <a:noFill/>
        </p:spPr>
        <p:txBody>
          <a:bodyPr wrap="none" rtlCol="0">
            <a:spAutoFit/>
          </a:bodyPr>
          <a:lstStyle/>
          <a:p>
            <a:r>
              <a:rPr lang="en-US" sz="2000" dirty="0"/>
              <a:t>ns</a:t>
            </a:r>
          </a:p>
        </p:txBody>
      </p:sp>
      <p:sp>
        <p:nvSpPr>
          <p:cNvPr id="34" name="TextBox 33">
            <a:extLst>
              <a:ext uri="{FF2B5EF4-FFF2-40B4-BE49-F238E27FC236}">
                <a16:creationId xmlns:a16="http://schemas.microsoft.com/office/drawing/2014/main" xmlns="" id="{04EAC566-78ED-4942-95A8-C6D179851FFD}"/>
              </a:ext>
            </a:extLst>
          </p:cNvPr>
          <p:cNvSpPr txBox="1"/>
          <p:nvPr/>
        </p:nvSpPr>
        <p:spPr>
          <a:xfrm>
            <a:off x="6923632" y="1473915"/>
            <a:ext cx="425116" cy="400110"/>
          </a:xfrm>
          <a:prstGeom prst="rect">
            <a:avLst/>
          </a:prstGeom>
          <a:noFill/>
        </p:spPr>
        <p:txBody>
          <a:bodyPr wrap="none" rtlCol="0">
            <a:spAutoFit/>
          </a:bodyPr>
          <a:lstStyle/>
          <a:p>
            <a:r>
              <a:rPr lang="en-US" sz="2000" dirty="0"/>
              <a:t>ns</a:t>
            </a:r>
          </a:p>
        </p:txBody>
      </p:sp>
      <p:sp>
        <p:nvSpPr>
          <p:cNvPr id="35" name="TextBox 34">
            <a:extLst>
              <a:ext uri="{FF2B5EF4-FFF2-40B4-BE49-F238E27FC236}">
                <a16:creationId xmlns:a16="http://schemas.microsoft.com/office/drawing/2014/main" xmlns="" id="{36F4F239-1E89-480A-98D0-E0C62751D417}"/>
              </a:ext>
            </a:extLst>
          </p:cNvPr>
          <p:cNvSpPr txBox="1"/>
          <p:nvPr/>
        </p:nvSpPr>
        <p:spPr>
          <a:xfrm>
            <a:off x="4956048" y="1419798"/>
            <a:ext cx="425116" cy="400110"/>
          </a:xfrm>
          <a:prstGeom prst="rect">
            <a:avLst/>
          </a:prstGeom>
          <a:noFill/>
        </p:spPr>
        <p:txBody>
          <a:bodyPr wrap="none" rtlCol="0">
            <a:spAutoFit/>
          </a:bodyPr>
          <a:lstStyle/>
          <a:p>
            <a:r>
              <a:rPr lang="en-US" sz="2000" dirty="0"/>
              <a:t>ns</a:t>
            </a:r>
          </a:p>
        </p:txBody>
      </p:sp>
      <p:sp>
        <p:nvSpPr>
          <p:cNvPr id="36" name="Rectangle 35">
            <a:extLst>
              <a:ext uri="{FF2B5EF4-FFF2-40B4-BE49-F238E27FC236}">
                <a16:creationId xmlns:a16="http://schemas.microsoft.com/office/drawing/2014/main" xmlns="" id="{8D0DA8DE-5F57-4A74-BBD9-D2D8BC05C5F4}"/>
              </a:ext>
            </a:extLst>
          </p:cNvPr>
          <p:cNvSpPr/>
          <p:nvPr/>
        </p:nvSpPr>
        <p:spPr>
          <a:xfrm>
            <a:off x="3931504" y="4138961"/>
            <a:ext cx="720286"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ABA8147A-A1B9-498C-A25E-2C043CFDF352}"/>
              </a:ext>
            </a:extLst>
          </p:cNvPr>
          <p:cNvSpPr/>
          <p:nvPr/>
        </p:nvSpPr>
        <p:spPr>
          <a:xfrm>
            <a:off x="7516368" y="3975483"/>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825624BF-DA62-4C6E-B21D-6B8EBE07B9EA}"/>
              </a:ext>
            </a:extLst>
          </p:cNvPr>
          <p:cNvSpPr/>
          <p:nvPr/>
        </p:nvSpPr>
        <p:spPr>
          <a:xfrm>
            <a:off x="5543904" y="4154092"/>
            <a:ext cx="767757" cy="88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xmlns="" id="{9E5DA221-798E-4CFA-B1E5-7D44EFACEBDD}"/>
              </a:ext>
            </a:extLst>
          </p:cNvPr>
          <p:cNvSpPr/>
          <p:nvPr/>
        </p:nvSpPr>
        <p:spPr>
          <a:xfrm>
            <a:off x="9143511" y="3992071"/>
            <a:ext cx="725965" cy="1040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xmlns="" id="{0FDE0C67-F5B7-40DD-9AA4-993E09B13D04}"/>
              </a:ext>
            </a:extLst>
          </p:cNvPr>
          <p:cNvSpPr txBox="1"/>
          <p:nvPr/>
        </p:nvSpPr>
        <p:spPr>
          <a:xfrm>
            <a:off x="36907" y="865370"/>
            <a:ext cx="3285323"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(Lean Mass ～ Photoperiod + Diapause genotype)</a:t>
            </a:r>
          </a:p>
        </p:txBody>
      </p:sp>
      <p:sp>
        <p:nvSpPr>
          <p:cNvPr id="45" name="TextBox 44">
            <a:extLst>
              <a:ext uri="{FF2B5EF4-FFF2-40B4-BE49-F238E27FC236}">
                <a16:creationId xmlns:a16="http://schemas.microsoft.com/office/drawing/2014/main" xmlns="" id="{D94F17BF-7A18-4BD0-87EC-A0D36B8D8FB6}"/>
              </a:ext>
            </a:extLst>
          </p:cNvPr>
          <p:cNvSpPr txBox="1"/>
          <p:nvPr/>
        </p:nvSpPr>
        <p:spPr>
          <a:xfrm>
            <a:off x="36907" y="1249032"/>
            <a:ext cx="4045146" cy="276999"/>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(Lipid Mass ～ Photoperiod x Diapause genotype+ Lean Mass)</a:t>
            </a:r>
          </a:p>
        </p:txBody>
      </p:sp>
      <p:sp>
        <p:nvSpPr>
          <p:cNvPr id="40" name="Rectangle 39">
            <a:extLst>
              <a:ext uri="{FF2B5EF4-FFF2-40B4-BE49-F238E27FC236}">
                <a16:creationId xmlns:a16="http://schemas.microsoft.com/office/drawing/2014/main" xmlns="" id="{5B8BA925-59ED-4D94-AF94-72E63B51CC5B}"/>
              </a:ext>
            </a:extLst>
          </p:cNvPr>
          <p:cNvSpPr/>
          <p:nvPr/>
        </p:nvSpPr>
        <p:spPr>
          <a:xfrm rot="5400000">
            <a:off x="6093991" y="4250953"/>
            <a:ext cx="435338" cy="4177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Day 1  of last larval instar</a:t>
            </a:r>
          </a:p>
        </p:txBody>
      </p:sp>
    </p:spTree>
    <p:extLst>
      <p:ext uri="{BB962C8B-B14F-4D97-AF65-F5344CB8AC3E}">
        <p14:creationId xmlns:p14="http://schemas.microsoft.com/office/powerpoint/2010/main" val="98246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36" grpId="0" animBg="1"/>
      <p:bldP spid="37" grpId="0" animBg="1"/>
      <p:bldP spid="38" grpId="0" animBg="1"/>
      <p:bldP spid="39" grpId="0" animBg="1"/>
      <p:bldP spid="4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127000"/>
            <a:ext cx="10972800" cy="862045"/>
          </a:xfrm>
        </p:spPr>
        <p:txBody>
          <a:bodyPr>
            <a:normAutofit fontScale="90000"/>
          </a:bodyPr>
          <a:lstStyle/>
          <a:p>
            <a:r>
              <a:rPr lang="en-US" dirty="0"/>
              <a:t>Long-Diapause Genotype Gained </a:t>
            </a:r>
            <a:r>
              <a:rPr lang="en-US" i="1" u="sng" dirty="0"/>
              <a:t>More</a:t>
            </a:r>
            <a:r>
              <a:rPr lang="en-US" dirty="0"/>
              <a:t> Lean Mass!</a:t>
            </a:r>
          </a:p>
        </p:txBody>
      </p:sp>
      <p:sp>
        <p:nvSpPr>
          <p:cNvPr id="45" name="Rectangle 44"/>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46" name="Rectangle 45"/>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47" name="Rectangle 46"/>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pic>
        <p:nvPicPr>
          <p:cNvPr id="11" name="Picture 10">
            <a:extLst>
              <a:ext uri="{FF2B5EF4-FFF2-40B4-BE49-F238E27FC236}">
                <a16:creationId xmlns:a16="http://schemas.microsoft.com/office/drawing/2014/main" xmlns="" id="{CB8AB405-B47F-488F-A9AD-71B55E11D442}"/>
              </a:ext>
            </a:extLst>
          </p:cNvPr>
          <p:cNvPicPr>
            <a:picLocks noChangeAspect="1"/>
          </p:cNvPicPr>
          <p:nvPr/>
        </p:nvPicPr>
        <p:blipFill rotWithShape="1">
          <a:blip r:embed="rId2"/>
          <a:srcRect l="3000" r="12784" b="9995"/>
          <a:stretch/>
        </p:blipFill>
        <p:spPr>
          <a:xfrm>
            <a:off x="1984470" y="1371857"/>
            <a:ext cx="8701923" cy="4307232"/>
          </a:xfrm>
          <a:prstGeom prst="rect">
            <a:avLst/>
          </a:prstGeom>
        </p:spPr>
      </p:pic>
      <p:sp>
        <p:nvSpPr>
          <p:cNvPr id="19" name="Rectangle 18">
            <a:extLst>
              <a:ext uri="{FF2B5EF4-FFF2-40B4-BE49-F238E27FC236}">
                <a16:creationId xmlns:a16="http://schemas.microsoft.com/office/drawing/2014/main" xmlns="" id="{CC7FFE5D-0A83-47F1-A4FA-96C5EAF93433}"/>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02D4F774-A0A7-4F58-98BD-CAAE1FE0B53F}"/>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1E66D739-A09C-40D6-A17C-A6BF8F3558A2}"/>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22" name="TextBox 21">
            <a:extLst>
              <a:ext uri="{FF2B5EF4-FFF2-40B4-BE49-F238E27FC236}">
                <a16:creationId xmlns:a16="http://schemas.microsoft.com/office/drawing/2014/main" xmlns="" id="{51DC21B5-2659-4E6A-BFAE-D04181538131}"/>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15B0D4E5-365F-46C4-BF07-F5BDA1C406EA}"/>
              </a:ext>
            </a:extLst>
          </p:cNvPr>
          <p:cNvPicPr>
            <a:picLocks noChangeAspect="1"/>
          </p:cNvPicPr>
          <p:nvPr/>
        </p:nvPicPr>
        <p:blipFill rotWithShape="1">
          <a:blip r:embed="rId2"/>
          <a:srcRect l="3049" r="12734" b="9995"/>
          <a:stretch/>
        </p:blipFill>
        <p:spPr>
          <a:xfrm>
            <a:off x="1984472" y="1371857"/>
            <a:ext cx="8701923" cy="4307232"/>
          </a:xfrm>
          <a:prstGeom prst="rect">
            <a:avLst/>
          </a:prstGeom>
        </p:spPr>
      </p:pic>
      <p:sp>
        <p:nvSpPr>
          <p:cNvPr id="12" name="Rectangle 11"/>
          <p:cNvSpPr/>
          <p:nvPr/>
        </p:nvSpPr>
        <p:spPr>
          <a:xfrm>
            <a:off x="4130543" y="5704490"/>
            <a:ext cx="1004451"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7272897" y="5679089"/>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505602" y="2516759"/>
            <a:ext cx="478872" cy="1936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cxnSp>
        <p:nvCxnSpPr>
          <p:cNvPr id="9" name="Straight Arrow Connector 8">
            <a:extLst>
              <a:ext uri="{FF2B5EF4-FFF2-40B4-BE49-F238E27FC236}">
                <a16:creationId xmlns:a16="http://schemas.microsoft.com/office/drawing/2014/main" xmlns="" id="{9AB77B3B-8E12-4823-858F-56C6B22486E9}"/>
              </a:ext>
            </a:extLst>
          </p:cNvPr>
          <p:cNvCxnSpPr>
            <a:cxnSpLocks/>
          </p:cNvCxnSpPr>
          <p:nvPr/>
        </p:nvCxnSpPr>
        <p:spPr>
          <a:xfrm flipH="1" flipV="1">
            <a:off x="8439912" y="2193329"/>
            <a:ext cx="749808" cy="147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9539F82F-383A-4378-B693-0FB617E4F911}"/>
              </a:ext>
            </a:extLst>
          </p:cNvPr>
          <p:cNvCxnSpPr>
            <a:cxnSpLocks/>
          </p:cNvCxnSpPr>
          <p:nvPr/>
        </p:nvCxnSpPr>
        <p:spPr>
          <a:xfrm flipH="1">
            <a:off x="8439912" y="2340864"/>
            <a:ext cx="749808" cy="384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F820FD35-C3A9-4E2C-86B3-C1500054BEA6}"/>
              </a:ext>
            </a:extLst>
          </p:cNvPr>
          <p:cNvCxnSpPr>
            <a:cxnSpLocks/>
          </p:cNvCxnSpPr>
          <p:nvPr/>
        </p:nvCxnSpPr>
        <p:spPr>
          <a:xfrm flipH="1" flipV="1">
            <a:off x="8439912" y="3179646"/>
            <a:ext cx="841248" cy="130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118219CA-41B9-499B-A096-E6E3EA809379}"/>
              </a:ext>
            </a:extLst>
          </p:cNvPr>
          <p:cNvCxnSpPr>
            <a:cxnSpLocks/>
          </p:cNvCxnSpPr>
          <p:nvPr/>
        </p:nvCxnSpPr>
        <p:spPr>
          <a:xfrm flipH="1">
            <a:off x="8439912" y="3309871"/>
            <a:ext cx="841248" cy="3007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62B015F0-2EEA-410B-9C44-B179CCA66A1B}"/>
              </a:ext>
            </a:extLst>
          </p:cNvPr>
          <p:cNvSpPr txBox="1"/>
          <p:nvPr/>
        </p:nvSpPr>
        <p:spPr>
          <a:xfrm>
            <a:off x="9718100" y="2048476"/>
            <a:ext cx="1471980" cy="584775"/>
          </a:xfrm>
          <a:prstGeom prst="rect">
            <a:avLst/>
          </a:prstGeom>
          <a:noFill/>
        </p:spPr>
        <p:txBody>
          <a:bodyPr wrap="square" rtlCol="0">
            <a:spAutoFit/>
          </a:bodyPr>
          <a:lstStyle/>
          <a:p>
            <a:r>
              <a:rPr lang="en-US" sz="1600" dirty="0"/>
              <a:t>Diapause Programming</a:t>
            </a:r>
          </a:p>
        </p:txBody>
      </p:sp>
      <p:sp>
        <p:nvSpPr>
          <p:cNvPr id="35" name="TextBox 34">
            <a:extLst>
              <a:ext uri="{FF2B5EF4-FFF2-40B4-BE49-F238E27FC236}">
                <a16:creationId xmlns:a16="http://schemas.microsoft.com/office/drawing/2014/main" xmlns="" id="{5B2DE2C4-3FFA-4C61-BA5F-99B12F30236E}"/>
              </a:ext>
            </a:extLst>
          </p:cNvPr>
          <p:cNvSpPr txBox="1"/>
          <p:nvPr/>
        </p:nvSpPr>
        <p:spPr>
          <a:xfrm>
            <a:off x="9718100" y="3146927"/>
            <a:ext cx="1346844" cy="338554"/>
          </a:xfrm>
          <a:prstGeom prst="rect">
            <a:avLst/>
          </a:prstGeom>
          <a:noFill/>
        </p:spPr>
        <p:txBody>
          <a:bodyPr wrap="none" rtlCol="0">
            <a:spAutoFit/>
          </a:bodyPr>
          <a:lstStyle/>
          <a:p>
            <a:r>
              <a:rPr lang="en-US" sz="1600" dirty="0"/>
              <a:t>Non Diapause</a:t>
            </a:r>
          </a:p>
        </p:txBody>
      </p:sp>
      <p:sp>
        <p:nvSpPr>
          <p:cNvPr id="38" name="TextBox 37">
            <a:extLst>
              <a:ext uri="{FF2B5EF4-FFF2-40B4-BE49-F238E27FC236}">
                <a16:creationId xmlns:a16="http://schemas.microsoft.com/office/drawing/2014/main" xmlns="" id="{5848366A-2EBC-41EB-A0A0-D052542008D5}"/>
              </a:ext>
            </a:extLst>
          </p:cNvPr>
          <p:cNvSpPr txBox="1"/>
          <p:nvPr/>
        </p:nvSpPr>
        <p:spPr>
          <a:xfrm>
            <a:off x="233265" y="6138041"/>
            <a:ext cx="3797835"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Photoperiod + Diapause genotype)</a:t>
            </a:r>
          </a:p>
        </p:txBody>
      </p:sp>
      <p:sp>
        <p:nvSpPr>
          <p:cNvPr id="39" name="Rectangle 38">
            <a:extLst>
              <a:ext uri="{FF2B5EF4-FFF2-40B4-BE49-F238E27FC236}">
                <a16:creationId xmlns:a16="http://schemas.microsoft.com/office/drawing/2014/main" xmlns="" id="{6977E0CC-0FCD-44F6-9BB7-084CE4CB7265}"/>
              </a:ext>
            </a:extLst>
          </p:cNvPr>
          <p:cNvSpPr/>
          <p:nvPr/>
        </p:nvSpPr>
        <p:spPr>
          <a:xfrm>
            <a:off x="2724273" y="1717531"/>
            <a:ext cx="351736" cy="17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9FF9002B-857A-4E91-945D-FB9647DBDACD}"/>
              </a:ext>
            </a:extLst>
          </p:cNvPr>
          <p:cNvSpPr/>
          <p:nvPr/>
        </p:nvSpPr>
        <p:spPr>
          <a:xfrm>
            <a:off x="2724272" y="1932600"/>
            <a:ext cx="351736" cy="1764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xmlns="" id="{33B209B2-CD69-4032-9477-2642C34D5F3B}"/>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a16="http://schemas.microsoft.com/office/drawing/2014/main" xmlns="" id="{2755E9E8-9810-47AF-8FFC-85309AFCEEF9}"/>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6" name="TextBox 45">
            <a:extLst>
              <a:ext uri="{FF2B5EF4-FFF2-40B4-BE49-F238E27FC236}">
                <a16:creationId xmlns:a16="http://schemas.microsoft.com/office/drawing/2014/main" xmlns="" id="{EF24F55F-996D-4276-881C-F86AE32093DF}"/>
              </a:ext>
            </a:extLst>
          </p:cNvPr>
          <p:cNvSpPr txBox="1"/>
          <p:nvPr/>
        </p:nvSpPr>
        <p:spPr>
          <a:xfrm>
            <a:off x="7272897" y="4724982"/>
            <a:ext cx="3712427"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-9.685, </a:t>
            </a:r>
            <a:r>
              <a:rPr lang="en-US" sz="1400" dirty="0" err="1"/>
              <a:t>Df</a:t>
            </a:r>
            <a:r>
              <a:rPr lang="en-US" sz="1400" dirty="0"/>
              <a:t>= 133.3, p-value= &lt;2e-16 </a:t>
            </a:r>
          </a:p>
          <a:p>
            <a:r>
              <a:rPr lang="en-US" sz="1400" dirty="0"/>
              <a:t>Diapause Genotype:</a:t>
            </a:r>
          </a:p>
          <a:p>
            <a:pPr marL="171450" indent="-171450">
              <a:buFont typeface="Arial" panose="020B0604020202020204" pitchFamily="34" charset="0"/>
              <a:buChar char="•"/>
            </a:pPr>
            <a:r>
              <a:rPr lang="en-US" sz="1400" dirty="0"/>
              <a:t>t-value= 6.845, </a:t>
            </a:r>
            <a:r>
              <a:rPr lang="en-US" sz="1400" dirty="0" err="1"/>
              <a:t>Df</a:t>
            </a:r>
            <a:r>
              <a:rPr lang="en-US" sz="1400" dirty="0"/>
              <a:t>= 10.87, p-value= 2.95e-05</a:t>
            </a:r>
          </a:p>
        </p:txBody>
      </p:sp>
      <p:sp>
        <p:nvSpPr>
          <p:cNvPr id="47" name="TextBox 46">
            <a:extLst>
              <a:ext uri="{FF2B5EF4-FFF2-40B4-BE49-F238E27FC236}">
                <a16:creationId xmlns:a16="http://schemas.microsoft.com/office/drawing/2014/main" xmlns="" id="{52D46386-A9EE-4143-8095-0C08D4A93D9D}"/>
              </a:ext>
            </a:extLst>
          </p:cNvPr>
          <p:cNvSpPr txBox="1"/>
          <p:nvPr/>
        </p:nvSpPr>
        <p:spPr>
          <a:xfrm>
            <a:off x="9548823" y="1986923"/>
            <a:ext cx="338554" cy="461665"/>
          </a:xfrm>
          <a:prstGeom prst="rect">
            <a:avLst/>
          </a:prstGeom>
          <a:noFill/>
        </p:spPr>
        <p:txBody>
          <a:bodyPr wrap="none" rtlCol="0">
            <a:spAutoFit/>
          </a:bodyPr>
          <a:lstStyle/>
          <a:p>
            <a:r>
              <a:rPr lang="en-US" sz="2400" b="1" dirty="0"/>
              <a:t>*</a:t>
            </a:r>
          </a:p>
        </p:txBody>
      </p:sp>
      <p:sp>
        <p:nvSpPr>
          <p:cNvPr id="23" name="TextBox 22">
            <a:extLst>
              <a:ext uri="{FF2B5EF4-FFF2-40B4-BE49-F238E27FC236}">
                <a16:creationId xmlns:a16="http://schemas.microsoft.com/office/drawing/2014/main" xmlns="" id="{52D46386-A9EE-4143-8095-0C08D4A93D9D}"/>
              </a:ext>
            </a:extLst>
          </p:cNvPr>
          <p:cNvSpPr txBox="1"/>
          <p:nvPr/>
        </p:nvSpPr>
        <p:spPr>
          <a:xfrm>
            <a:off x="8435875" y="1847044"/>
            <a:ext cx="338554" cy="461665"/>
          </a:xfrm>
          <a:prstGeom prst="rect">
            <a:avLst/>
          </a:prstGeom>
          <a:noFill/>
        </p:spPr>
        <p:txBody>
          <a:bodyPr wrap="none" rtlCol="0">
            <a:spAutoFit/>
          </a:bodyPr>
          <a:lstStyle/>
          <a:p>
            <a:r>
              <a:rPr lang="en-US" sz="2400" b="1" dirty="0"/>
              <a:t>*</a:t>
            </a:r>
          </a:p>
        </p:txBody>
      </p:sp>
      <p:sp>
        <p:nvSpPr>
          <p:cNvPr id="24" name="Title 1">
            <a:extLst>
              <a:ext uri="{FF2B5EF4-FFF2-40B4-BE49-F238E27FC236}">
                <a16:creationId xmlns:a16="http://schemas.microsoft.com/office/drawing/2014/main" xmlns="" id="{FF53E127-D0E0-4B60-8EAD-D176FB0EDD8D}"/>
              </a:ext>
            </a:extLst>
          </p:cNvPr>
          <p:cNvSpPr txBox="1">
            <a:spLocks/>
          </p:cNvSpPr>
          <p:nvPr/>
        </p:nvSpPr>
        <p:spPr>
          <a:xfrm>
            <a:off x="233265" y="124838"/>
            <a:ext cx="11735355" cy="1257542"/>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Lean mass increases when </a:t>
            </a:r>
            <a:r>
              <a:rPr lang="en-US" i="1" u="sng" dirty="0"/>
              <a:t>diapause is programmed</a:t>
            </a:r>
            <a:r>
              <a:rPr lang="en-US" dirty="0"/>
              <a:t> and for </a:t>
            </a:r>
            <a:r>
              <a:rPr lang="en-US" i="1" u="sng" dirty="0"/>
              <a:t>Long-Diapause</a:t>
            </a:r>
            <a:r>
              <a:rPr lang="en-US" dirty="0"/>
              <a:t> Larvae!</a:t>
            </a:r>
          </a:p>
        </p:txBody>
      </p:sp>
    </p:spTree>
    <p:extLst>
      <p:ext uri="{BB962C8B-B14F-4D97-AF65-F5344CB8AC3E}">
        <p14:creationId xmlns:p14="http://schemas.microsoft.com/office/powerpoint/2010/main" val="9395924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xmlns="" id="{A4269AD4-D26C-4323-8CEA-5357487127FC}"/>
              </a:ext>
            </a:extLst>
          </p:cNvPr>
          <p:cNvPicPr>
            <a:picLocks noChangeAspect="1"/>
          </p:cNvPicPr>
          <p:nvPr/>
        </p:nvPicPr>
        <p:blipFill rotWithShape="1">
          <a:blip r:embed="rId2"/>
          <a:srcRect l="3433" t="5893" r="12083" b="8959"/>
          <a:stretch/>
        </p:blipFill>
        <p:spPr>
          <a:xfrm>
            <a:off x="1959429" y="1384440"/>
            <a:ext cx="8726966" cy="4307233"/>
          </a:xfrm>
          <a:prstGeom prst="rect">
            <a:avLst/>
          </a:prstGeom>
        </p:spPr>
      </p:pic>
      <p:sp>
        <p:nvSpPr>
          <p:cNvPr id="23" name="Left Bracket 22"/>
          <p:cNvSpPr/>
          <p:nvPr/>
        </p:nvSpPr>
        <p:spPr>
          <a:xfrm flipH="1">
            <a:off x="8281874" y="3164128"/>
            <a:ext cx="608206"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8256040" y="1548890"/>
            <a:ext cx="546239"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3747744"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7439039" y="5707735"/>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968346" y="1734528"/>
            <a:ext cx="1378205" cy="664987"/>
          </a:xfrm>
          <a:prstGeom prst="rect">
            <a:avLst/>
          </a:prstGeom>
          <a:noFill/>
        </p:spPr>
        <p:txBody>
          <a:bodyPr wrap="square" rtlCol="0">
            <a:spAutoFit/>
          </a:bodyPr>
          <a:lstStyle/>
          <a:p>
            <a:r>
              <a:rPr lang="en-US" dirty="0"/>
              <a:t>Diapause Treatment</a:t>
            </a:r>
          </a:p>
        </p:txBody>
      </p:sp>
      <p:sp>
        <p:nvSpPr>
          <p:cNvPr id="57" name="TextBox 56"/>
          <p:cNvSpPr txBox="1"/>
          <p:nvPr/>
        </p:nvSpPr>
        <p:spPr>
          <a:xfrm>
            <a:off x="8968346" y="3195222"/>
            <a:ext cx="1491107" cy="646331"/>
          </a:xfrm>
          <a:prstGeom prst="rect">
            <a:avLst/>
          </a:prstGeom>
          <a:noFill/>
        </p:spPr>
        <p:txBody>
          <a:bodyPr wrap="square" rtlCol="0">
            <a:spAutoFit/>
          </a:bodyPr>
          <a:lstStyle/>
          <a:p>
            <a:r>
              <a:rPr lang="en-US" dirty="0"/>
              <a:t>Non Diapause Treatment</a:t>
            </a:r>
          </a:p>
        </p:txBody>
      </p:sp>
      <p:sp>
        <p:nvSpPr>
          <p:cNvPr id="58" name="TextBox 57"/>
          <p:cNvSpPr txBox="1"/>
          <p:nvPr/>
        </p:nvSpPr>
        <p:spPr>
          <a:xfrm>
            <a:off x="8399197" y="3412213"/>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8408002" y="3150500"/>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8377858" y="2215822"/>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8383468" y="1575448"/>
            <a:ext cx="295274" cy="369332"/>
          </a:xfrm>
          <a:prstGeom prst="rect">
            <a:avLst/>
          </a:prstGeom>
          <a:noFill/>
        </p:spPr>
        <p:txBody>
          <a:bodyPr wrap="none" rtlCol="0">
            <a:spAutoFit/>
          </a:bodyPr>
          <a:lstStyle/>
          <a:p>
            <a:r>
              <a:rPr lang="en-US" dirty="0"/>
              <a:t>a</a:t>
            </a:r>
          </a:p>
        </p:txBody>
      </p:sp>
      <p:sp>
        <p:nvSpPr>
          <p:cNvPr id="63" name="Rectangle 62"/>
          <p:cNvSpPr/>
          <p:nvPr/>
        </p:nvSpPr>
        <p:spPr>
          <a:xfrm>
            <a:off x="1534665" y="2440672"/>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5" name="Rectangle 34">
            <a:extLst>
              <a:ext uri="{FF2B5EF4-FFF2-40B4-BE49-F238E27FC236}">
                <a16:creationId xmlns:a16="http://schemas.microsoft.com/office/drawing/2014/main" xmlns="" id="{87B1AAAB-46DB-4434-AE89-03DEC9ACF899}"/>
              </a:ext>
            </a:extLst>
          </p:cNvPr>
          <p:cNvSpPr/>
          <p:nvPr/>
        </p:nvSpPr>
        <p:spPr>
          <a:xfrm>
            <a:off x="2724273" y="1717531"/>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xmlns="" id="{5326B76B-7032-48DF-88A4-98273D464E0C}"/>
              </a:ext>
            </a:extLst>
          </p:cNvPr>
          <p:cNvSpPr/>
          <p:nvPr/>
        </p:nvSpPr>
        <p:spPr>
          <a:xfrm>
            <a:off x="2724272" y="1932600"/>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xmlns="" id="{87B42BC8-73F2-4849-BE7A-C8A0C2A90675}"/>
              </a:ext>
            </a:extLst>
          </p:cNvPr>
          <p:cNvSpPr txBox="1"/>
          <p:nvPr/>
        </p:nvSpPr>
        <p:spPr>
          <a:xfrm>
            <a:off x="3032376" y="1590837"/>
            <a:ext cx="1439818" cy="338554"/>
          </a:xfrm>
          <a:prstGeom prst="rect">
            <a:avLst/>
          </a:prstGeom>
          <a:noFill/>
        </p:spPr>
        <p:txBody>
          <a:bodyPr wrap="none" rtlCol="0">
            <a:spAutoFit/>
          </a:bodyPr>
          <a:lstStyle/>
          <a:p>
            <a:r>
              <a:rPr lang="en-US" sz="1600" b="1" dirty="0"/>
              <a:t>Long-Diapause</a:t>
            </a:r>
          </a:p>
        </p:txBody>
      </p:sp>
      <p:sp>
        <p:nvSpPr>
          <p:cNvPr id="38" name="TextBox 37">
            <a:extLst>
              <a:ext uri="{FF2B5EF4-FFF2-40B4-BE49-F238E27FC236}">
                <a16:creationId xmlns:a16="http://schemas.microsoft.com/office/drawing/2014/main" xmlns="" id="{A814EFDD-1EAC-4A44-BAC5-D47EE543CBDD}"/>
              </a:ext>
            </a:extLst>
          </p:cNvPr>
          <p:cNvSpPr txBox="1"/>
          <p:nvPr/>
        </p:nvSpPr>
        <p:spPr>
          <a:xfrm>
            <a:off x="3032376" y="1828747"/>
            <a:ext cx="1497526" cy="338554"/>
          </a:xfrm>
          <a:prstGeom prst="rect">
            <a:avLst/>
          </a:prstGeom>
          <a:noFill/>
        </p:spPr>
        <p:txBody>
          <a:bodyPr wrap="none" rtlCol="0">
            <a:spAutoFit/>
          </a:bodyPr>
          <a:lstStyle/>
          <a:p>
            <a:r>
              <a:rPr lang="en-US" sz="1600" b="1" dirty="0"/>
              <a:t>Short-Diapause</a:t>
            </a:r>
          </a:p>
        </p:txBody>
      </p:sp>
      <p:sp>
        <p:nvSpPr>
          <p:cNvPr id="40" name="TextBox 39">
            <a:extLst>
              <a:ext uri="{FF2B5EF4-FFF2-40B4-BE49-F238E27FC236}">
                <a16:creationId xmlns:a16="http://schemas.microsoft.com/office/drawing/2014/main" xmlns="" id="{18608523-CBFC-4715-9C01-E8BAF84D94AF}"/>
              </a:ext>
            </a:extLst>
          </p:cNvPr>
          <p:cNvSpPr txBox="1"/>
          <p:nvPr/>
        </p:nvSpPr>
        <p:spPr>
          <a:xfrm>
            <a:off x="233265" y="6138041"/>
            <a:ext cx="3799438"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(Lipid Mass ～ Photoperiod + Diapause genotype)</a:t>
            </a:r>
          </a:p>
        </p:txBody>
      </p:sp>
      <p:sp>
        <p:nvSpPr>
          <p:cNvPr id="43" name="TextBox 42">
            <a:extLst>
              <a:ext uri="{FF2B5EF4-FFF2-40B4-BE49-F238E27FC236}">
                <a16:creationId xmlns:a16="http://schemas.microsoft.com/office/drawing/2014/main" xmlns="" id="{27C10861-33AB-4622-B2DF-DC9E208CB36D}"/>
              </a:ext>
            </a:extLst>
          </p:cNvPr>
          <p:cNvSpPr txBox="1"/>
          <p:nvPr/>
        </p:nvSpPr>
        <p:spPr>
          <a:xfrm>
            <a:off x="8802279" y="1668855"/>
            <a:ext cx="338554" cy="461665"/>
          </a:xfrm>
          <a:prstGeom prst="rect">
            <a:avLst/>
          </a:prstGeom>
          <a:noFill/>
        </p:spPr>
        <p:txBody>
          <a:bodyPr wrap="none" rtlCol="0">
            <a:spAutoFit/>
          </a:bodyPr>
          <a:lstStyle/>
          <a:p>
            <a:r>
              <a:rPr lang="en-US" sz="2400" b="1" dirty="0"/>
              <a:t>*</a:t>
            </a:r>
          </a:p>
        </p:txBody>
      </p:sp>
      <p:sp>
        <p:nvSpPr>
          <p:cNvPr id="45" name="TextBox 44">
            <a:extLst>
              <a:ext uri="{FF2B5EF4-FFF2-40B4-BE49-F238E27FC236}">
                <a16:creationId xmlns:a16="http://schemas.microsoft.com/office/drawing/2014/main" xmlns="" id="{0F743C0E-963E-465A-AC7C-BF746E18B3E0}"/>
              </a:ext>
            </a:extLst>
          </p:cNvPr>
          <p:cNvSpPr txBox="1"/>
          <p:nvPr/>
        </p:nvSpPr>
        <p:spPr>
          <a:xfrm>
            <a:off x="7272897" y="4724982"/>
            <a:ext cx="3553730" cy="954107"/>
          </a:xfrm>
          <a:prstGeom prst="rect">
            <a:avLst/>
          </a:prstGeom>
          <a:noFill/>
        </p:spPr>
        <p:txBody>
          <a:bodyPr wrap="none" rtlCol="0">
            <a:spAutoFit/>
          </a:bodyPr>
          <a:lstStyle/>
          <a:p>
            <a:r>
              <a:rPr lang="en-US" sz="1400" dirty="0"/>
              <a:t>Photoperiod:</a:t>
            </a:r>
          </a:p>
          <a:p>
            <a:pPr marL="171450" indent="-171450">
              <a:buFont typeface="Arial" panose="020B0604020202020204" pitchFamily="34" charset="0"/>
              <a:buChar char="•"/>
            </a:pPr>
            <a:r>
              <a:rPr lang="en-US" sz="1400" dirty="0"/>
              <a:t>t-value= -10.23, </a:t>
            </a:r>
            <a:r>
              <a:rPr lang="en-US" sz="1400" dirty="0" err="1"/>
              <a:t>Df</a:t>
            </a:r>
            <a:r>
              <a:rPr lang="en-US" sz="1400" dirty="0"/>
              <a:t>= 191.6, p-value= &lt;2e-16 </a:t>
            </a:r>
          </a:p>
          <a:p>
            <a:r>
              <a:rPr lang="en-US" sz="1400" dirty="0"/>
              <a:t>Diapause Genotype:</a:t>
            </a:r>
          </a:p>
          <a:p>
            <a:pPr marL="171450" indent="-171450">
              <a:buFont typeface="Arial" panose="020B0604020202020204" pitchFamily="34" charset="0"/>
              <a:buChar char="•"/>
            </a:pPr>
            <a:r>
              <a:rPr lang="en-US" sz="1400" dirty="0"/>
              <a:t>t-value= 4.08, </a:t>
            </a:r>
            <a:r>
              <a:rPr lang="en-US" sz="1400" dirty="0" err="1"/>
              <a:t>Df</a:t>
            </a:r>
            <a:r>
              <a:rPr lang="en-US" sz="1400" dirty="0"/>
              <a:t>= 186.8, p-value= 6.67e-05</a:t>
            </a:r>
          </a:p>
        </p:txBody>
      </p:sp>
      <p:sp>
        <p:nvSpPr>
          <p:cNvPr id="24" name="Title 1">
            <a:extLst>
              <a:ext uri="{FF2B5EF4-FFF2-40B4-BE49-F238E27FC236}">
                <a16:creationId xmlns:a16="http://schemas.microsoft.com/office/drawing/2014/main" xmlns="" id="{F75467B7-64DE-4A80-8323-D66E442A0E2C}"/>
              </a:ext>
            </a:extLst>
          </p:cNvPr>
          <p:cNvSpPr>
            <a:spLocks noGrp="1"/>
          </p:cNvSpPr>
          <p:nvPr>
            <p:ph type="title"/>
          </p:nvPr>
        </p:nvSpPr>
        <p:spPr>
          <a:xfrm>
            <a:off x="233265" y="124838"/>
            <a:ext cx="11735355" cy="1257542"/>
          </a:xfrm>
        </p:spPr>
        <p:txBody>
          <a:bodyPr>
            <a:normAutofit fontScale="90000"/>
          </a:bodyPr>
          <a:lstStyle/>
          <a:p>
            <a:r>
              <a:rPr lang="en-US" dirty="0"/>
              <a:t>Fat stores increase when </a:t>
            </a:r>
            <a:r>
              <a:rPr lang="en-US" i="1" u="sng" dirty="0"/>
              <a:t>diapause is programmed</a:t>
            </a:r>
            <a:r>
              <a:rPr lang="en-US" dirty="0"/>
              <a:t> and for </a:t>
            </a:r>
            <a:r>
              <a:rPr lang="en-US" i="1" u="sng" dirty="0"/>
              <a:t>Long-Diapause</a:t>
            </a:r>
            <a:r>
              <a:rPr lang="en-US" dirty="0"/>
              <a:t> Larvae!</a:t>
            </a:r>
          </a:p>
        </p:txBody>
      </p:sp>
      <p:sp>
        <p:nvSpPr>
          <p:cNvPr id="22" name="Rectangle 21"/>
          <p:cNvSpPr/>
          <p:nvPr/>
        </p:nvSpPr>
        <p:spPr>
          <a:xfrm>
            <a:off x="36096"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3600" b="1" dirty="0">
                <a:solidFill>
                  <a:schemeClr val="tx1"/>
                </a:solidFill>
              </a:rPr>
              <a:t>Are </a:t>
            </a:r>
            <a:r>
              <a:rPr lang="en-US" sz="3600" b="1" i="1" u="sng" dirty="0">
                <a:ln>
                  <a:solidFill>
                    <a:schemeClr val="tx1"/>
                  </a:solidFill>
                </a:ln>
                <a:solidFill>
                  <a:srgbClr val="F39993"/>
                </a:solidFill>
              </a:rPr>
              <a:t>Long-Diapause</a:t>
            </a:r>
            <a:r>
              <a:rPr lang="en-US" sz="3600" b="1" dirty="0">
                <a:solidFill>
                  <a:schemeClr val="tx1"/>
                </a:solidFill>
              </a:rPr>
              <a:t> individuals gaining more mass</a:t>
            </a:r>
            <a:r>
              <a:rPr lang="en-US" sz="3600" b="1" dirty="0" smtClean="0">
                <a:solidFill>
                  <a:schemeClr val="tx1"/>
                </a:solidFill>
              </a:rPr>
              <a:t>?</a:t>
            </a:r>
          </a:p>
          <a:p>
            <a:pPr marL="566738" algn="ctr">
              <a:lnSpc>
                <a:spcPct val="150000"/>
              </a:lnSpc>
              <a:tabLst>
                <a:tab pos="11366500" algn="l"/>
              </a:tabLst>
            </a:pPr>
            <a:r>
              <a:rPr lang="en-US" sz="6000" b="1" dirty="0" smtClean="0">
                <a:ln w="22225">
                  <a:solidFill>
                    <a:schemeClr val="accent2"/>
                  </a:solidFill>
                  <a:prstDash val="solid"/>
                </a:ln>
                <a:solidFill>
                  <a:srgbClr val="FF0000"/>
                </a:solidFill>
              </a:rPr>
              <a:t>YES!</a:t>
            </a:r>
            <a:endParaRPr lang="en-US" sz="6000" dirty="0">
              <a:solidFill>
                <a:srgbClr val="FF0000"/>
              </a:solidFill>
            </a:endParaRPr>
          </a:p>
        </p:txBody>
      </p:sp>
    </p:spTree>
    <p:extLst>
      <p:ext uri="{BB962C8B-B14F-4D97-AF65-F5344CB8AC3E}">
        <p14:creationId xmlns:p14="http://schemas.microsoft.com/office/powerpoint/2010/main" val="205620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614187766"/>
              </p:ext>
            </p:extLst>
          </p:nvPr>
        </p:nvGraphicFramePr>
        <p:xfrm>
          <a:off x="1841500" y="1193800"/>
          <a:ext cx="84328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a:spLocks noGrp="1"/>
          </p:cNvSpPr>
          <p:nvPr>
            <p:ph type="title"/>
          </p:nvPr>
        </p:nvSpPr>
        <p:spPr>
          <a:xfrm>
            <a:off x="609600" y="274638"/>
            <a:ext cx="10972800" cy="1143000"/>
          </a:xfrm>
        </p:spPr>
        <p:txBody>
          <a:bodyPr/>
          <a:lstStyle/>
          <a:p>
            <a:r>
              <a:rPr lang="en-US" b="1" u="sng" dirty="0"/>
              <a:t>LEAN/LIPID</a:t>
            </a:r>
            <a:r>
              <a:rPr lang="en-US" dirty="0"/>
              <a:t> mass depletion</a:t>
            </a:r>
          </a:p>
        </p:txBody>
      </p:sp>
      <p:sp>
        <p:nvSpPr>
          <p:cNvPr id="6" name="Rectangle 5"/>
          <p:cNvSpPr/>
          <p:nvPr/>
        </p:nvSpPr>
        <p:spPr>
          <a:xfrm>
            <a:off x="6802023" y="5276302"/>
            <a:ext cx="3067506" cy="769441"/>
          </a:xfrm>
          <a:prstGeom prst="rect">
            <a:avLst/>
          </a:prstGeom>
          <a:noFill/>
        </p:spPr>
        <p:txBody>
          <a:bodyPr wrap="none" lIns="91440" tIns="45720" rIns="91440" bIns="45720">
            <a:spAutoFit/>
          </a:bodyPr>
          <a:lstStyle/>
          <a:p>
            <a:pPr algn="ctr"/>
            <a:r>
              <a:rPr lang="en-US" sz="4400" b="1">
                <a:ln w="12700">
                  <a:noFill/>
                  <a:prstDash val="solid"/>
                </a:ln>
                <a:pattFill prst="narHorz">
                  <a:fgClr>
                    <a:srgbClr val="FF0000"/>
                  </a:fgClr>
                  <a:bgClr>
                    <a:schemeClr val="bg1"/>
                  </a:bgClr>
                </a:pattFill>
                <a:effectLst>
                  <a:innerShdw blurRad="177800">
                    <a:schemeClr val="accent3">
                      <a:lumMod val="50000"/>
                    </a:schemeClr>
                  </a:innerShdw>
                </a:effectLst>
              </a:rPr>
              <a:t>PREDICTION</a:t>
            </a:r>
            <a:endParaRPr lang="en-US" sz="4400" b="1" dirty="0">
              <a:ln w="12700">
                <a:noFill/>
                <a:prstDash val="solid"/>
              </a:ln>
              <a:pattFill prst="narHorz">
                <a:fgClr>
                  <a:srgbClr val="FF0000"/>
                </a:fgClr>
                <a:bgClr>
                  <a:schemeClr val="bg1"/>
                </a:bgClr>
              </a:pattFill>
              <a:effectLst>
                <a:innerShdw blurRad="177800">
                  <a:schemeClr val="accent3">
                    <a:lumMod val="50000"/>
                  </a:schemeClr>
                </a:innerShdw>
              </a:effectLst>
            </a:endParaRPr>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dirty="0">
                <a:solidFill>
                  <a:schemeClr val="tx1"/>
                </a:solidFill>
              </a:rPr>
              <a:t>Are </a:t>
            </a:r>
            <a:r>
              <a:rPr lang="en-US" sz="4800" b="1" i="1" u="sng" dirty="0">
                <a:ln>
                  <a:solidFill>
                    <a:schemeClr val="tx1"/>
                  </a:solidFill>
                </a:ln>
                <a:solidFill>
                  <a:srgbClr val="F39993"/>
                </a:solidFill>
              </a:rPr>
              <a:t>Long-Diapause</a:t>
            </a:r>
            <a:r>
              <a:rPr lang="en-US" sz="4800" b="1" dirty="0">
                <a:solidFill>
                  <a:schemeClr val="tx1"/>
                </a:solidFill>
              </a:rPr>
              <a:t> individuals depleting mass faster?</a:t>
            </a:r>
            <a:endParaRPr lang="en-US" sz="4000" dirty="0">
              <a:solidFill>
                <a:schemeClr val="tx1"/>
              </a:solidFill>
            </a:endParaRPr>
          </a:p>
        </p:txBody>
      </p:sp>
    </p:spTree>
    <p:extLst>
      <p:ext uri="{BB962C8B-B14F-4D97-AF65-F5344CB8AC3E}">
        <p14:creationId xmlns:p14="http://schemas.microsoft.com/office/powerpoint/2010/main" val="370575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CFCEC02-012C-4C38-A968-4DC395E4A778}"/>
              </a:ext>
            </a:extLst>
          </p:cNvPr>
          <p:cNvPicPr>
            <a:picLocks noChangeAspect="1"/>
          </p:cNvPicPr>
          <p:nvPr/>
        </p:nvPicPr>
        <p:blipFill rotWithShape="1">
          <a:blip r:embed="rId2"/>
          <a:srcRect l="3027" t="6471" r="14070" b="10211"/>
          <a:stretch/>
        </p:blipFill>
        <p:spPr>
          <a:xfrm>
            <a:off x="2259734" y="1230858"/>
            <a:ext cx="8015311" cy="4320856"/>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a:t>Lean mass higher for </a:t>
            </a:r>
            <a:r>
              <a:rPr lang="en-US" i="1" u="sng" dirty="0"/>
              <a:t>long-diapause</a:t>
            </a:r>
            <a:r>
              <a:rPr lang="en-US" dirty="0"/>
              <a:t> larvae and does not change!</a:t>
            </a:r>
          </a:p>
        </p:txBody>
      </p:sp>
      <p:sp>
        <p:nvSpPr>
          <p:cNvPr id="11" name="Rectangle 10"/>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14" name="Rectangle 13"/>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24" name="Rectangle 23"/>
          <p:cNvSpPr/>
          <p:nvPr/>
        </p:nvSpPr>
        <p:spPr>
          <a:xfrm>
            <a:off x="1789403" y="2755330"/>
            <a:ext cx="342779" cy="1953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31" name="TextBox 30">
            <a:extLst>
              <a:ext uri="{FF2B5EF4-FFF2-40B4-BE49-F238E27FC236}">
                <a16:creationId xmlns:a16="http://schemas.microsoft.com/office/drawing/2014/main" xmlns="" id="{3E5FE2F2-B200-4A07-8610-694735992AEE}"/>
              </a:ext>
            </a:extLst>
          </p:cNvPr>
          <p:cNvSpPr txBox="1"/>
          <p:nvPr/>
        </p:nvSpPr>
        <p:spPr>
          <a:xfrm>
            <a:off x="9493595" y="2766988"/>
            <a:ext cx="1439818" cy="338554"/>
          </a:xfrm>
          <a:prstGeom prst="rect">
            <a:avLst/>
          </a:prstGeom>
          <a:noFill/>
        </p:spPr>
        <p:txBody>
          <a:bodyPr wrap="none" rtlCol="0">
            <a:spAutoFit/>
          </a:bodyPr>
          <a:lstStyle/>
          <a:p>
            <a:r>
              <a:rPr lang="en-US" sz="1600" b="1" dirty="0"/>
              <a:t>Long-Diapause</a:t>
            </a:r>
          </a:p>
        </p:txBody>
      </p:sp>
      <p:sp>
        <p:nvSpPr>
          <p:cNvPr id="32" name="TextBox 31">
            <a:extLst>
              <a:ext uri="{FF2B5EF4-FFF2-40B4-BE49-F238E27FC236}">
                <a16:creationId xmlns:a16="http://schemas.microsoft.com/office/drawing/2014/main" xmlns="" id="{668FD3BE-A54D-4805-A9F2-50F959C485A2}"/>
              </a:ext>
            </a:extLst>
          </p:cNvPr>
          <p:cNvSpPr txBox="1"/>
          <p:nvPr/>
        </p:nvSpPr>
        <p:spPr>
          <a:xfrm>
            <a:off x="9493595" y="4370609"/>
            <a:ext cx="1497526" cy="338554"/>
          </a:xfrm>
          <a:prstGeom prst="rect">
            <a:avLst/>
          </a:prstGeom>
          <a:noFill/>
        </p:spPr>
        <p:txBody>
          <a:bodyPr wrap="none" rtlCol="0">
            <a:spAutoFit/>
          </a:bodyPr>
          <a:lstStyle/>
          <a:p>
            <a:r>
              <a:rPr lang="en-US" sz="1600" b="1" dirty="0"/>
              <a:t>Short-Diapause</a:t>
            </a:r>
          </a:p>
        </p:txBody>
      </p:sp>
      <p:sp>
        <p:nvSpPr>
          <p:cNvPr id="33" name="TextBox 32">
            <a:extLst>
              <a:ext uri="{FF2B5EF4-FFF2-40B4-BE49-F238E27FC236}">
                <a16:creationId xmlns:a16="http://schemas.microsoft.com/office/drawing/2014/main" xmlns="" id="{8D87A8FC-551F-4D50-AC83-9DB7957EB54E}"/>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35" name="TextBox 34">
            <a:extLst>
              <a:ext uri="{FF2B5EF4-FFF2-40B4-BE49-F238E27FC236}">
                <a16:creationId xmlns:a16="http://schemas.microsoft.com/office/drawing/2014/main" xmlns="" id="{13BC9FE1-27D9-4325-A268-C1B2F85CBD00}"/>
              </a:ext>
            </a:extLst>
          </p:cNvPr>
          <p:cNvSpPr txBox="1"/>
          <p:nvPr/>
        </p:nvSpPr>
        <p:spPr>
          <a:xfrm>
            <a:off x="9366043" y="2579770"/>
            <a:ext cx="338554" cy="461665"/>
          </a:xfrm>
          <a:prstGeom prst="rect">
            <a:avLst/>
          </a:prstGeom>
          <a:noFill/>
        </p:spPr>
        <p:txBody>
          <a:bodyPr wrap="none" rtlCol="0">
            <a:spAutoFit/>
          </a:bodyPr>
          <a:lstStyle/>
          <a:p>
            <a:r>
              <a:rPr lang="en-US" sz="2400" b="1" dirty="0"/>
              <a:t>*</a:t>
            </a:r>
          </a:p>
        </p:txBody>
      </p:sp>
      <p:sp>
        <p:nvSpPr>
          <p:cNvPr id="36" name="TextBox 35">
            <a:extLst>
              <a:ext uri="{FF2B5EF4-FFF2-40B4-BE49-F238E27FC236}">
                <a16:creationId xmlns:a16="http://schemas.microsoft.com/office/drawing/2014/main" xmlns="" id="{D794C9FC-7E27-4386-9E5E-E831204FF15F}"/>
              </a:ext>
            </a:extLst>
          </p:cNvPr>
          <p:cNvSpPr txBox="1"/>
          <p:nvPr/>
        </p:nvSpPr>
        <p:spPr>
          <a:xfrm>
            <a:off x="7763264" y="1934887"/>
            <a:ext cx="3544112"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2.450, </a:t>
            </a:r>
            <a:r>
              <a:rPr lang="en-US" sz="1400" dirty="0" err="1"/>
              <a:t>Df</a:t>
            </a:r>
            <a:r>
              <a:rPr lang="en-US" sz="1400" dirty="0"/>
              <a:t>= 10.737, p-value= 0.0328</a:t>
            </a:r>
          </a:p>
        </p:txBody>
      </p:sp>
    </p:spTree>
    <p:extLst>
      <p:ext uri="{BB962C8B-B14F-4D97-AF65-F5344CB8AC3E}">
        <p14:creationId xmlns:p14="http://schemas.microsoft.com/office/powerpoint/2010/main" val="1394420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xmlns="" id="{78310275-8494-490F-95F2-A3BDD43BC3CB}"/>
              </a:ext>
            </a:extLst>
          </p:cNvPr>
          <p:cNvPicPr>
            <a:picLocks noChangeAspect="1"/>
          </p:cNvPicPr>
          <p:nvPr/>
        </p:nvPicPr>
        <p:blipFill rotWithShape="1">
          <a:blip r:embed="rId2"/>
          <a:srcRect l="2727" t="6137" r="11158" b="9561"/>
          <a:stretch/>
        </p:blipFill>
        <p:spPr>
          <a:xfrm>
            <a:off x="2259734" y="1230858"/>
            <a:ext cx="8470470" cy="4320856"/>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1603086" y="256057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33" name="TextBox 32">
            <a:extLst>
              <a:ext uri="{FF2B5EF4-FFF2-40B4-BE49-F238E27FC236}">
                <a16:creationId xmlns:a16="http://schemas.microsoft.com/office/drawing/2014/main" xmlns="" id="{AD250B20-E621-4405-8EBC-C3EABF220715}"/>
              </a:ext>
            </a:extLst>
          </p:cNvPr>
          <p:cNvSpPr txBox="1"/>
          <p:nvPr/>
        </p:nvSpPr>
        <p:spPr>
          <a:xfrm>
            <a:off x="10010295" y="2639714"/>
            <a:ext cx="1439818" cy="338554"/>
          </a:xfrm>
          <a:prstGeom prst="rect">
            <a:avLst/>
          </a:prstGeom>
          <a:noFill/>
        </p:spPr>
        <p:txBody>
          <a:bodyPr wrap="none" rtlCol="0">
            <a:spAutoFit/>
          </a:bodyPr>
          <a:lstStyle/>
          <a:p>
            <a:r>
              <a:rPr lang="en-US" sz="1600" b="1" dirty="0"/>
              <a:t>Long-Diapause</a:t>
            </a:r>
          </a:p>
        </p:txBody>
      </p:sp>
      <p:sp>
        <p:nvSpPr>
          <p:cNvPr id="34" name="TextBox 33">
            <a:extLst>
              <a:ext uri="{FF2B5EF4-FFF2-40B4-BE49-F238E27FC236}">
                <a16:creationId xmlns:a16="http://schemas.microsoft.com/office/drawing/2014/main" xmlns="" id="{74564E06-AAAC-4C50-9578-ED6939E2816B}"/>
              </a:ext>
            </a:extLst>
          </p:cNvPr>
          <p:cNvSpPr txBox="1"/>
          <p:nvPr/>
        </p:nvSpPr>
        <p:spPr>
          <a:xfrm>
            <a:off x="9493595" y="4095007"/>
            <a:ext cx="1497526" cy="338554"/>
          </a:xfrm>
          <a:prstGeom prst="rect">
            <a:avLst/>
          </a:prstGeom>
          <a:noFill/>
        </p:spPr>
        <p:txBody>
          <a:bodyPr wrap="none" rtlCol="0">
            <a:spAutoFit/>
          </a:bodyPr>
          <a:lstStyle/>
          <a:p>
            <a:r>
              <a:rPr lang="en-US" sz="1600" b="1" dirty="0"/>
              <a:t>Short-Diapause</a:t>
            </a:r>
          </a:p>
        </p:txBody>
      </p:sp>
      <p:sp>
        <p:nvSpPr>
          <p:cNvPr id="39" name="Rectangle 38">
            <a:extLst>
              <a:ext uri="{FF2B5EF4-FFF2-40B4-BE49-F238E27FC236}">
                <a16:creationId xmlns:a16="http://schemas.microsoft.com/office/drawing/2014/main" xmlns="" id="{FDB7A3D1-E1AD-4261-9220-C0F7B70254D7}"/>
              </a:ext>
            </a:extLst>
          </p:cNvPr>
          <p:cNvSpPr/>
          <p:nvPr/>
        </p:nvSpPr>
        <p:spPr>
          <a:xfrm>
            <a:off x="3190861" y="5563422"/>
            <a:ext cx="1504699"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40" name="Rectangle 39">
            <a:extLst>
              <a:ext uri="{FF2B5EF4-FFF2-40B4-BE49-F238E27FC236}">
                <a16:creationId xmlns:a16="http://schemas.microsoft.com/office/drawing/2014/main" xmlns="" id="{27088E8A-EF90-4666-9678-BFD1835F4374}"/>
              </a:ext>
            </a:extLst>
          </p:cNvPr>
          <p:cNvSpPr/>
          <p:nvPr/>
        </p:nvSpPr>
        <p:spPr>
          <a:xfrm>
            <a:off x="4775365" y="5571455"/>
            <a:ext cx="1707644" cy="19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41" name="Rectangle 40">
            <a:extLst>
              <a:ext uri="{FF2B5EF4-FFF2-40B4-BE49-F238E27FC236}">
                <a16:creationId xmlns:a16="http://schemas.microsoft.com/office/drawing/2014/main" xmlns="" id="{1A768203-CFEB-4EEF-8A7E-5575964444F2}"/>
              </a:ext>
            </a:extLst>
          </p:cNvPr>
          <p:cNvSpPr/>
          <p:nvPr/>
        </p:nvSpPr>
        <p:spPr>
          <a:xfrm>
            <a:off x="8433317" y="5568615"/>
            <a:ext cx="2120557" cy="213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30</a:t>
            </a:r>
          </a:p>
        </p:txBody>
      </p:sp>
      <p:sp>
        <p:nvSpPr>
          <p:cNvPr id="42" name="Rectangle 41">
            <a:extLst>
              <a:ext uri="{FF2B5EF4-FFF2-40B4-BE49-F238E27FC236}">
                <a16:creationId xmlns:a16="http://schemas.microsoft.com/office/drawing/2014/main" xmlns="" id="{528633B9-82FC-400F-8597-8FDE9095A8FA}"/>
              </a:ext>
            </a:extLst>
          </p:cNvPr>
          <p:cNvSpPr/>
          <p:nvPr/>
        </p:nvSpPr>
        <p:spPr>
          <a:xfrm>
            <a:off x="6562814" y="5550511"/>
            <a:ext cx="1790698" cy="234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43" name="TextBox 42">
            <a:extLst>
              <a:ext uri="{FF2B5EF4-FFF2-40B4-BE49-F238E27FC236}">
                <a16:creationId xmlns:a16="http://schemas.microsoft.com/office/drawing/2014/main" xmlns="" id="{55E1FA64-949C-4D87-AB52-FBAEA10AEA07}"/>
              </a:ext>
            </a:extLst>
          </p:cNvPr>
          <p:cNvSpPr txBox="1"/>
          <p:nvPr/>
        </p:nvSpPr>
        <p:spPr>
          <a:xfrm>
            <a:off x="233265" y="6138041"/>
            <a:ext cx="3748142" cy="307777"/>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(Lean Mass ～ Diapause genotype + Sample Day)</a:t>
            </a:r>
          </a:p>
        </p:txBody>
      </p:sp>
      <p:sp>
        <p:nvSpPr>
          <p:cNvPr id="46" name="TextBox 45">
            <a:extLst>
              <a:ext uri="{FF2B5EF4-FFF2-40B4-BE49-F238E27FC236}">
                <a16:creationId xmlns:a16="http://schemas.microsoft.com/office/drawing/2014/main" xmlns="" id="{69A5F36B-F3CE-4061-BAC7-D51069B07790}"/>
              </a:ext>
            </a:extLst>
          </p:cNvPr>
          <p:cNvSpPr txBox="1"/>
          <p:nvPr/>
        </p:nvSpPr>
        <p:spPr>
          <a:xfrm>
            <a:off x="8311003" y="1878103"/>
            <a:ext cx="3726854" cy="523220"/>
          </a:xfrm>
          <a:prstGeom prst="rect">
            <a:avLst/>
          </a:prstGeom>
          <a:noFill/>
        </p:spPr>
        <p:txBody>
          <a:bodyPr wrap="none" rtlCol="0">
            <a:spAutoFit/>
          </a:bodyPr>
          <a:lstStyle/>
          <a:p>
            <a:r>
              <a:rPr lang="en-US" sz="1400" dirty="0"/>
              <a:t>Diapause Genotype:</a:t>
            </a:r>
          </a:p>
          <a:p>
            <a:pPr marL="171450" indent="-171450">
              <a:buFont typeface="Arial" panose="020B0604020202020204" pitchFamily="34" charset="0"/>
              <a:buChar char="•"/>
            </a:pPr>
            <a:r>
              <a:rPr lang="en-US" sz="1400" dirty="0"/>
              <a:t>t-value= 4.735, </a:t>
            </a:r>
            <a:r>
              <a:rPr lang="en-US" sz="1400" dirty="0" err="1"/>
              <a:t>Df</a:t>
            </a:r>
            <a:r>
              <a:rPr lang="en-US" sz="1400" dirty="0"/>
              <a:t>= 16.655, p-value= 0.000202</a:t>
            </a:r>
          </a:p>
        </p:txBody>
      </p:sp>
      <p:sp>
        <p:nvSpPr>
          <p:cNvPr id="48" name="TextBox 47">
            <a:extLst>
              <a:ext uri="{FF2B5EF4-FFF2-40B4-BE49-F238E27FC236}">
                <a16:creationId xmlns:a16="http://schemas.microsoft.com/office/drawing/2014/main" xmlns="" id="{DAE91811-BD21-478F-9F8E-0A51576D31D2}"/>
              </a:ext>
            </a:extLst>
          </p:cNvPr>
          <p:cNvSpPr txBox="1"/>
          <p:nvPr/>
        </p:nvSpPr>
        <p:spPr>
          <a:xfrm>
            <a:off x="9835876" y="2504895"/>
            <a:ext cx="338554" cy="461665"/>
          </a:xfrm>
          <a:prstGeom prst="rect">
            <a:avLst/>
          </a:prstGeom>
          <a:noFill/>
        </p:spPr>
        <p:txBody>
          <a:bodyPr wrap="none" rtlCol="0">
            <a:spAutoFit/>
          </a:bodyPr>
          <a:lstStyle/>
          <a:p>
            <a:r>
              <a:rPr lang="en-US" sz="2400" b="1" dirty="0"/>
              <a:t>*</a:t>
            </a:r>
          </a:p>
        </p:txBody>
      </p:sp>
      <p:sp>
        <p:nvSpPr>
          <p:cNvPr id="51" name="TextBox 50">
            <a:extLst>
              <a:ext uri="{FF2B5EF4-FFF2-40B4-BE49-F238E27FC236}">
                <a16:creationId xmlns:a16="http://schemas.microsoft.com/office/drawing/2014/main" xmlns="" id="{478C61DB-71CA-4B69-9C7F-E3B9FD4EB440}"/>
              </a:ext>
            </a:extLst>
          </p:cNvPr>
          <p:cNvSpPr txBox="1"/>
          <p:nvPr/>
        </p:nvSpPr>
        <p:spPr>
          <a:xfrm>
            <a:off x="3918005" y="4947636"/>
            <a:ext cx="3689985" cy="523220"/>
          </a:xfrm>
          <a:prstGeom prst="rect">
            <a:avLst/>
          </a:prstGeom>
          <a:noFill/>
        </p:spPr>
        <p:txBody>
          <a:bodyPr wrap="none" rtlCol="0">
            <a:spAutoFit/>
          </a:bodyPr>
          <a:lstStyle/>
          <a:p>
            <a:r>
              <a:rPr lang="en-US" sz="1400" dirty="0"/>
              <a:t>Sample Day:</a:t>
            </a:r>
          </a:p>
          <a:p>
            <a:pPr marL="171450" indent="-171450">
              <a:buFont typeface="Arial" panose="020B0604020202020204" pitchFamily="34" charset="0"/>
              <a:buChar char="•"/>
            </a:pPr>
            <a:r>
              <a:rPr lang="en-US" sz="1400" dirty="0"/>
              <a:t>t-value= 111.4, </a:t>
            </a:r>
            <a:r>
              <a:rPr lang="en-US" sz="1400" dirty="0" err="1"/>
              <a:t>Df</a:t>
            </a:r>
            <a:r>
              <a:rPr lang="en-US" sz="1400" dirty="0"/>
              <a:t>= -3.877, p-value= 0.000179</a:t>
            </a:r>
          </a:p>
        </p:txBody>
      </p:sp>
      <p:sp>
        <p:nvSpPr>
          <p:cNvPr id="50" name="TextBox 49">
            <a:extLst>
              <a:ext uri="{FF2B5EF4-FFF2-40B4-BE49-F238E27FC236}">
                <a16:creationId xmlns:a16="http://schemas.microsoft.com/office/drawing/2014/main" xmlns="" id="{422AD089-428E-4D46-B980-EB0275244269}"/>
              </a:ext>
            </a:extLst>
          </p:cNvPr>
          <p:cNvSpPr txBox="1"/>
          <p:nvPr/>
        </p:nvSpPr>
        <p:spPr>
          <a:xfrm>
            <a:off x="5516160" y="4856294"/>
            <a:ext cx="492443" cy="461665"/>
          </a:xfrm>
          <a:prstGeom prst="rect">
            <a:avLst/>
          </a:prstGeom>
          <a:noFill/>
        </p:spPr>
        <p:txBody>
          <a:bodyPr wrap="none" rtlCol="0">
            <a:spAutoFit/>
          </a:bodyPr>
          <a:lstStyle/>
          <a:p>
            <a:r>
              <a:rPr lang="en-US" sz="2400" b="1" dirty="0"/>
              <a:t>**</a:t>
            </a:r>
          </a:p>
        </p:txBody>
      </p:sp>
      <p:sp>
        <p:nvSpPr>
          <p:cNvPr id="2" name="TextBox 1"/>
          <p:cNvSpPr txBox="1"/>
          <p:nvPr/>
        </p:nvSpPr>
        <p:spPr>
          <a:xfrm>
            <a:off x="7195812" y="3841029"/>
            <a:ext cx="418704" cy="369332"/>
          </a:xfrm>
          <a:prstGeom prst="rect">
            <a:avLst/>
          </a:prstGeom>
          <a:noFill/>
        </p:spPr>
        <p:txBody>
          <a:bodyPr wrap="none" rtlCol="0">
            <a:spAutoFit/>
          </a:bodyPr>
          <a:lstStyle/>
          <a:p>
            <a:r>
              <a:rPr lang="en-US" dirty="0"/>
              <a:t>10</a:t>
            </a:r>
          </a:p>
        </p:txBody>
      </p:sp>
      <p:sp>
        <p:nvSpPr>
          <p:cNvPr id="20" name="TextBox 19"/>
          <p:cNvSpPr txBox="1"/>
          <p:nvPr/>
        </p:nvSpPr>
        <p:spPr>
          <a:xfrm>
            <a:off x="9094819" y="4248895"/>
            <a:ext cx="301686" cy="369332"/>
          </a:xfrm>
          <a:prstGeom prst="rect">
            <a:avLst/>
          </a:prstGeom>
          <a:noFill/>
        </p:spPr>
        <p:txBody>
          <a:bodyPr wrap="none" rtlCol="0">
            <a:spAutoFit/>
          </a:bodyPr>
          <a:lstStyle/>
          <a:p>
            <a:r>
              <a:rPr lang="en-US"/>
              <a:t>4</a:t>
            </a:r>
          </a:p>
        </p:txBody>
      </p:sp>
      <p:sp>
        <p:nvSpPr>
          <p:cNvPr id="21" name="TextBox 20"/>
          <p:cNvSpPr txBox="1"/>
          <p:nvPr/>
        </p:nvSpPr>
        <p:spPr>
          <a:xfrm>
            <a:off x="5738545" y="4618227"/>
            <a:ext cx="418704" cy="369332"/>
          </a:xfrm>
          <a:prstGeom prst="rect">
            <a:avLst/>
          </a:prstGeom>
          <a:noFill/>
        </p:spPr>
        <p:txBody>
          <a:bodyPr wrap="none" rtlCol="0">
            <a:spAutoFit/>
          </a:bodyPr>
          <a:lstStyle/>
          <a:p>
            <a:r>
              <a:rPr lang="en-US"/>
              <a:t>45</a:t>
            </a:r>
            <a:endParaRPr lang="en-US" dirty="0"/>
          </a:p>
        </p:txBody>
      </p:sp>
      <p:sp>
        <p:nvSpPr>
          <p:cNvPr id="22" name="TextBox 21"/>
          <p:cNvSpPr txBox="1"/>
          <p:nvPr/>
        </p:nvSpPr>
        <p:spPr>
          <a:xfrm>
            <a:off x="7189286" y="2661526"/>
            <a:ext cx="418704" cy="369332"/>
          </a:xfrm>
          <a:prstGeom prst="rect">
            <a:avLst/>
          </a:prstGeom>
          <a:noFill/>
        </p:spPr>
        <p:txBody>
          <a:bodyPr wrap="none" rtlCol="0">
            <a:spAutoFit/>
          </a:bodyPr>
          <a:lstStyle/>
          <a:p>
            <a:r>
              <a:rPr lang="en-US" dirty="0"/>
              <a:t>20</a:t>
            </a:r>
          </a:p>
        </p:txBody>
      </p:sp>
      <p:sp>
        <p:nvSpPr>
          <p:cNvPr id="23" name="TextBox 22"/>
          <p:cNvSpPr txBox="1"/>
          <p:nvPr/>
        </p:nvSpPr>
        <p:spPr>
          <a:xfrm>
            <a:off x="9020618" y="3190124"/>
            <a:ext cx="418704" cy="369332"/>
          </a:xfrm>
          <a:prstGeom prst="rect">
            <a:avLst/>
          </a:prstGeom>
          <a:noFill/>
        </p:spPr>
        <p:txBody>
          <a:bodyPr wrap="none" rtlCol="0">
            <a:spAutoFit/>
          </a:bodyPr>
          <a:lstStyle/>
          <a:p>
            <a:r>
              <a:rPr lang="en-US"/>
              <a:t>20</a:t>
            </a:r>
          </a:p>
        </p:txBody>
      </p:sp>
      <p:sp>
        <p:nvSpPr>
          <p:cNvPr id="24" name="TextBox 23"/>
          <p:cNvSpPr txBox="1"/>
          <p:nvPr/>
        </p:nvSpPr>
        <p:spPr>
          <a:xfrm>
            <a:off x="5306808" y="2121010"/>
            <a:ext cx="418704" cy="369332"/>
          </a:xfrm>
          <a:prstGeom prst="rect">
            <a:avLst/>
          </a:prstGeom>
          <a:noFill/>
        </p:spPr>
        <p:txBody>
          <a:bodyPr wrap="none" rtlCol="0">
            <a:spAutoFit/>
          </a:bodyPr>
          <a:lstStyle/>
          <a:p>
            <a:r>
              <a:rPr lang="en-US" dirty="0"/>
              <a:t>20</a:t>
            </a:r>
          </a:p>
        </p:txBody>
      </p:sp>
      <p:sp>
        <p:nvSpPr>
          <p:cNvPr id="25"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009665"/>
          </a:xfrm>
        </p:spPr>
        <p:txBody>
          <a:bodyPr>
            <a:normAutofit fontScale="90000"/>
          </a:bodyPr>
          <a:lstStyle/>
          <a:p>
            <a:r>
              <a:rPr lang="en-US" dirty="0"/>
              <a:t>Fat stores higher for </a:t>
            </a:r>
            <a:r>
              <a:rPr lang="en-US" i="1" u="sng" dirty="0"/>
              <a:t>long-diapause</a:t>
            </a:r>
            <a:r>
              <a:rPr lang="en-US" dirty="0"/>
              <a:t> larvae and </a:t>
            </a:r>
            <a:r>
              <a:rPr lang="en-US"/>
              <a:t>on diapause day 15!</a:t>
            </a:r>
            <a:endParaRPr lang="en-US" dirty="0"/>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0" grpId="0"/>
      <p:bldP spid="2" grpId="0"/>
      <p:bldP spid="20" grpId="0"/>
      <p:bldP spid="21" grpId="0"/>
      <p:bldP spid="22" grpId="0"/>
      <p:bldP spid="23"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1527349"/>
            <a:ext cx="12192000" cy="4164632"/>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Supporting Evidence</a:t>
            </a:r>
          </a:p>
          <a:p>
            <a:pPr marL="566738" algn="ctr">
              <a:lnSpc>
                <a:spcPct val="150000"/>
              </a:lnSpc>
              <a:tabLst>
                <a:tab pos="11366500" algn="l"/>
              </a:tabLst>
            </a:pPr>
            <a:r>
              <a:rPr lang="en-US" sz="4800" b="1" dirty="0">
                <a:solidFill>
                  <a:schemeClr val="tx1"/>
                </a:solidFill>
              </a:rPr>
              <a:t>Diapause length </a:t>
            </a:r>
            <a:r>
              <a:rPr lang="en-US" sz="4800" b="1" i="1" dirty="0">
                <a:solidFill>
                  <a:schemeClr val="tx1"/>
                </a:solidFill>
              </a:rPr>
              <a:t>IS </a:t>
            </a:r>
            <a:r>
              <a:rPr lang="en-US" sz="4800" b="1" dirty="0" smtClean="0">
                <a:solidFill>
                  <a:schemeClr val="tx1"/>
                </a:solidFill>
              </a:rPr>
              <a:t>associated </a:t>
            </a:r>
            <a:r>
              <a:rPr lang="en-US" sz="4800" b="1" dirty="0">
                <a:solidFill>
                  <a:schemeClr val="tx1"/>
                </a:solidFill>
              </a:rPr>
              <a:t>with nutrition accumulation!</a:t>
            </a:r>
          </a:p>
        </p:txBody>
      </p:sp>
    </p:spTree>
    <p:extLst>
      <p:ext uri="{BB962C8B-B14F-4D97-AF65-F5344CB8AC3E}">
        <p14:creationId xmlns:p14="http://schemas.microsoft.com/office/powerpoint/2010/main" val="5541347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xmlns="" id="{75A5AF69-4712-4504-A9DE-B28FF8D7FBD2}"/>
              </a:ext>
            </a:extLst>
          </p:cNvPr>
          <p:cNvSpPr>
            <a:spLocks noGrp="1"/>
          </p:cNvSpPr>
          <p:nvPr>
            <p:ph idx="1"/>
          </p:nvPr>
        </p:nvSpPr>
        <p:spPr>
          <a:xfrm>
            <a:off x="609600" y="1600203"/>
            <a:ext cx="3731288" cy="4525963"/>
          </a:xfrm>
        </p:spPr>
        <p:txBody>
          <a:bodyPr/>
          <a:lstStyle/>
          <a:p>
            <a:r>
              <a:rPr lang="en-US" dirty="0"/>
              <a:t>Length of diapause</a:t>
            </a:r>
          </a:p>
          <a:p>
            <a:r>
              <a:rPr lang="en-US" dirty="0">
                <a:solidFill>
                  <a:schemeClr val="bg1"/>
                </a:solidFill>
              </a:rPr>
              <a:t>Response to diapause programming cues</a:t>
            </a:r>
          </a:p>
          <a:p>
            <a:r>
              <a:rPr lang="en-US" dirty="0">
                <a:solidFill>
                  <a:schemeClr val="bg1"/>
                </a:solidFill>
              </a:rPr>
              <a:t>Diapause preparation </a:t>
            </a:r>
          </a:p>
        </p:txBody>
      </p:sp>
      <p:cxnSp>
        <p:nvCxnSpPr>
          <p:cNvPr id="8" name="Straight Connector 7">
            <a:extLst>
              <a:ext uri="{FF2B5EF4-FFF2-40B4-BE49-F238E27FC236}">
                <a16:creationId xmlns:a16="http://schemas.microsoft.com/office/drawing/2014/main" xmlns="" id="{69BE9B3E-FD2A-46EF-9318-2C8CCB97D5B3}"/>
              </a:ext>
            </a:extLst>
          </p:cNvPr>
          <p:cNvCxnSpPr/>
          <p:nvPr/>
        </p:nvCxnSpPr>
        <p:spPr>
          <a:xfrm>
            <a:off x="6415606" y="4544464"/>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B26E2D95-76FB-4DEE-B9F9-BAF553C74312}"/>
              </a:ext>
            </a:extLst>
          </p:cNvPr>
          <p:cNvCxnSpPr/>
          <p:nvPr/>
        </p:nvCxnSpPr>
        <p:spPr>
          <a:xfrm>
            <a:off x="6409689" y="2540960"/>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16">
            <a:extLst>
              <a:ext uri="{FF2B5EF4-FFF2-40B4-BE49-F238E27FC236}">
                <a16:creationId xmlns:a16="http://schemas.microsoft.com/office/drawing/2014/main" xmlns="" id="{8F721080-D5B7-43D3-BEC4-67D40B814172}"/>
              </a:ext>
            </a:extLst>
          </p:cNvPr>
          <p:cNvSpPr/>
          <p:nvPr/>
        </p:nvSpPr>
        <p:spPr>
          <a:xfrm>
            <a:off x="8594054" y="3420523"/>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1" name="Freeform 7">
            <a:extLst>
              <a:ext uri="{FF2B5EF4-FFF2-40B4-BE49-F238E27FC236}">
                <a16:creationId xmlns:a16="http://schemas.microsoft.com/office/drawing/2014/main" xmlns="" id="{87345C35-5446-4813-9C21-A043F3099D36}"/>
              </a:ext>
            </a:extLst>
          </p:cNvPr>
          <p:cNvSpPr/>
          <p:nvPr/>
        </p:nvSpPr>
        <p:spPr>
          <a:xfrm>
            <a:off x="7612909" y="3459145"/>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2" name="Freeform 15">
            <a:extLst>
              <a:ext uri="{FF2B5EF4-FFF2-40B4-BE49-F238E27FC236}">
                <a16:creationId xmlns:a16="http://schemas.microsoft.com/office/drawing/2014/main" xmlns="" id="{8498DB0B-F32E-40A1-9DBD-2E668C3D8FDF}"/>
              </a:ext>
            </a:extLst>
          </p:cNvPr>
          <p:cNvSpPr/>
          <p:nvPr/>
        </p:nvSpPr>
        <p:spPr>
          <a:xfrm>
            <a:off x="6858607" y="3411379"/>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a:extLst>
              <a:ext uri="{FF2B5EF4-FFF2-40B4-BE49-F238E27FC236}">
                <a16:creationId xmlns:a16="http://schemas.microsoft.com/office/drawing/2014/main" xmlns="" id="{01498148-D4A1-4D13-AF30-E18A6B1022BA}"/>
              </a:ext>
            </a:extLst>
          </p:cNvPr>
          <p:cNvSpPr txBox="1"/>
          <p:nvPr/>
        </p:nvSpPr>
        <p:spPr>
          <a:xfrm rot="16200000">
            <a:off x="4547586" y="3028160"/>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4" name="Straight Connector 13">
            <a:extLst>
              <a:ext uri="{FF2B5EF4-FFF2-40B4-BE49-F238E27FC236}">
                <a16:creationId xmlns:a16="http://schemas.microsoft.com/office/drawing/2014/main" xmlns="" id="{21405219-3AD5-4C0B-A8B6-DB16A9879B2B}"/>
              </a:ext>
            </a:extLst>
          </p:cNvPr>
          <p:cNvCxnSpPr/>
          <p:nvPr/>
        </p:nvCxnSpPr>
        <p:spPr>
          <a:xfrm>
            <a:off x="7313557" y="4572632"/>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40651B3C-EFF7-4226-A910-7E1271476B6E}"/>
              </a:ext>
            </a:extLst>
          </p:cNvPr>
          <p:cNvSpPr txBox="1"/>
          <p:nvPr/>
        </p:nvSpPr>
        <p:spPr>
          <a:xfrm>
            <a:off x="6609479" y="4591697"/>
            <a:ext cx="949299" cy="523220"/>
          </a:xfrm>
          <a:prstGeom prst="rect">
            <a:avLst/>
          </a:prstGeom>
          <a:noFill/>
        </p:spPr>
        <p:txBody>
          <a:bodyPr wrap="none" rtlCol="0">
            <a:spAutoFit/>
          </a:bodyPr>
          <a:lstStyle/>
          <a:p>
            <a:r>
              <a:rPr lang="en-US" sz="2800" b="1" dirty="0">
                <a:solidFill>
                  <a:prstClr val="black"/>
                </a:solidFill>
              </a:rPr>
              <a:t>JUNE</a:t>
            </a:r>
          </a:p>
        </p:txBody>
      </p:sp>
      <p:cxnSp>
        <p:nvCxnSpPr>
          <p:cNvPr id="16" name="Straight Connector 15">
            <a:extLst>
              <a:ext uri="{FF2B5EF4-FFF2-40B4-BE49-F238E27FC236}">
                <a16:creationId xmlns:a16="http://schemas.microsoft.com/office/drawing/2014/main" xmlns="" id="{020DCDB7-C3B5-4361-B772-62F5670925FA}"/>
              </a:ext>
            </a:extLst>
          </p:cNvPr>
          <p:cNvCxnSpPr/>
          <p:nvPr/>
        </p:nvCxnSpPr>
        <p:spPr>
          <a:xfrm>
            <a:off x="8242962" y="456579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27F393E0-12F7-44BD-A99C-8D5E29BC74CD}"/>
              </a:ext>
            </a:extLst>
          </p:cNvPr>
          <p:cNvSpPr txBox="1"/>
          <p:nvPr/>
        </p:nvSpPr>
        <p:spPr>
          <a:xfrm>
            <a:off x="7891137" y="4596965"/>
            <a:ext cx="844334" cy="523220"/>
          </a:xfrm>
          <a:prstGeom prst="rect">
            <a:avLst/>
          </a:prstGeom>
          <a:noFill/>
        </p:spPr>
        <p:txBody>
          <a:bodyPr wrap="none" rtlCol="0">
            <a:spAutoFit/>
          </a:bodyPr>
          <a:lstStyle/>
          <a:p>
            <a:r>
              <a:rPr lang="en-US" sz="2800" b="1" dirty="0">
                <a:solidFill>
                  <a:prstClr val="black"/>
                </a:solidFill>
              </a:rPr>
              <a:t>JULY</a:t>
            </a:r>
          </a:p>
        </p:txBody>
      </p:sp>
      <p:cxnSp>
        <p:nvCxnSpPr>
          <p:cNvPr id="18" name="Straight Connector 17">
            <a:extLst>
              <a:ext uri="{FF2B5EF4-FFF2-40B4-BE49-F238E27FC236}">
                <a16:creationId xmlns:a16="http://schemas.microsoft.com/office/drawing/2014/main" xmlns="" id="{718538F3-915D-4A27-91B7-EC9400300C7B}"/>
              </a:ext>
            </a:extLst>
          </p:cNvPr>
          <p:cNvCxnSpPr/>
          <p:nvPr/>
        </p:nvCxnSpPr>
        <p:spPr>
          <a:xfrm>
            <a:off x="9175006" y="4566606"/>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E1BCB9AF-1E49-462A-B6F7-6D342723362A}"/>
              </a:ext>
            </a:extLst>
          </p:cNvPr>
          <p:cNvSpPr txBox="1"/>
          <p:nvPr/>
        </p:nvSpPr>
        <p:spPr>
          <a:xfrm>
            <a:off x="8942461" y="4591697"/>
            <a:ext cx="1438535" cy="523220"/>
          </a:xfrm>
          <a:prstGeom prst="rect">
            <a:avLst/>
          </a:prstGeom>
          <a:noFill/>
        </p:spPr>
        <p:txBody>
          <a:bodyPr wrap="none" rtlCol="0">
            <a:spAutoFit/>
          </a:bodyPr>
          <a:lstStyle/>
          <a:p>
            <a:r>
              <a:rPr lang="en-US" sz="2800" b="1" dirty="0">
                <a:solidFill>
                  <a:prstClr val="black"/>
                </a:solidFill>
              </a:rPr>
              <a:t>AUGUST</a:t>
            </a:r>
          </a:p>
        </p:txBody>
      </p:sp>
      <p:sp>
        <p:nvSpPr>
          <p:cNvPr id="20" name="Rectangle 19">
            <a:extLst>
              <a:ext uri="{FF2B5EF4-FFF2-40B4-BE49-F238E27FC236}">
                <a16:creationId xmlns:a16="http://schemas.microsoft.com/office/drawing/2014/main" xmlns="" id="{90A9E5A3-924C-428B-8048-020AD0EF32CD}"/>
              </a:ext>
            </a:extLst>
          </p:cNvPr>
          <p:cNvSpPr/>
          <p:nvPr/>
        </p:nvSpPr>
        <p:spPr>
          <a:xfrm>
            <a:off x="9175006" y="2176399"/>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TextBox 20">
            <a:extLst>
              <a:ext uri="{FF2B5EF4-FFF2-40B4-BE49-F238E27FC236}">
                <a16:creationId xmlns:a16="http://schemas.microsoft.com/office/drawing/2014/main" xmlns="" id="{0704D5D9-BE80-489A-BE22-CB3BD428C6EF}"/>
              </a:ext>
            </a:extLst>
          </p:cNvPr>
          <p:cNvSpPr txBox="1"/>
          <p:nvPr/>
        </p:nvSpPr>
        <p:spPr>
          <a:xfrm>
            <a:off x="9484704" y="2003678"/>
            <a:ext cx="2433680" cy="523220"/>
          </a:xfrm>
          <a:prstGeom prst="rect">
            <a:avLst/>
          </a:prstGeom>
          <a:noFill/>
        </p:spPr>
        <p:txBody>
          <a:bodyPr wrap="none" rtlCol="0">
            <a:spAutoFit/>
          </a:bodyPr>
          <a:lstStyle/>
          <a:p>
            <a:r>
              <a:rPr lang="en-US" sz="2800" b="1" dirty="0"/>
              <a:t>Long Diapause</a:t>
            </a:r>
          </a:p>
        </p:txBody>
      </p:sp>
      <p:sp>
        <p:nvSpPr>
          <p:cNvPr id="22" name="Rectangle 21">
            <a:extLst>
              <a:ext uri="{FF2B5EF4-FFF2-40B4-BE49-F238E27FC236}">
                <a16:creationId xmlns:a16="http://schemas.microsoft.com/office/drawing/2014/main" xmlns="" id="{2A448B02-2CD6-4B62-88EB-3C75CBA58046}"/>
              </a:ext>
            </a:extLst>
          </p:cNvPr>
          <p:cNvSpPr/>
          <p:nvPr/>
        </p:nvSpPr>
        <p:spPr>
          <a:xfrm>
            <a:off x="9171014" y="2727127"/>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3" name="TextBox 22">
            <a:extLst>
              <a:ext uri="{FF2B5EF4-FFF2-40B4-BE49-F238E27FC236}">
                <a16:creationId xmlns:a16="http://schemas.microsoft.com/office/drawing/2014/main" xmlns="" id="{CBFF6D79-DD49-49C4-99CD-E27F697ADD94}"/>
              </a:ext>
            </a:extLst>
          </p:cNvPr>
          <p:cNvSpPr txBox="1"/>
          <p:nvPr/>
        </p:nvSpPr>
        <p:spPr>
          <a:xfrm>
            <a:off x="9484704" y="2562461"/>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9949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1" grpId="0" animBg="1"/>
      <p:bldP spid="12" grpId="0" animBg="1"/>
      <p:bldP spid="13" grpId="0"/>
      <p:bldP spid="15" grpId="0"/>
      <p:bldP spid="17" grpId="0"/>
      <p:bldP spid="19" grpId="0"/>
      <p:bldP spid="20" grpId="0" animBg="1"/>
      <p:bldP spid="21" grpId="0"/>
      <p:bldP spid="22"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63380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xmlns="" id="{75A5AF69-4712-4504-A9DE-B28FF8D7FBD2}"/>
              </a:ext>
            </a:extLst>
          </p:cNvPr>
          <p:cNvSpPr>
            <a:spLocks noGrp="1"/>
          </p:cNvSpPr>
          <p:nvPr>
            <p:ph idx="1"/>
          </p:nvPr>
        </p:nvSpPr>
        <p:spPr>
          <a:xfrm>
            <a:off x="609600" y="1600203"/>
            <a:ext cx="3731288" cy="4525963"/>
          </a:xfrm>
        </p:spPr>
        <p:txBody>
          <a:bodyPr/>
          <a:lstStyle/>
          <a:p>
            <a:r>
              <a:rPr lang="en-US" dirty="0">
                <a:solidFill>
                  <a:schemeClr val="bg1"/>
                </a:solidFill>
              </a:rPr>
              <a:t>Length of diapause</a:t>
            </a:r>
          </a:p>
          <a:p>
            <a:r>
              <a:rPr lang="en-US" dirty="0"/>
              <a:t>Response to diapause programming cues</a:t>
            </a:r>
          </a:p>
          <a:p>
            <a:r>
              <a:rPr lang="en-US" dirty="0">
                <a:solidFill>
                  <a:schemeClr val="bg1"/>
                </a:solidFill>
              </a:rPr>
              <a:t>Diapause preparation </a:t>
            </a:r>
          </a:p>
        </p:txBody>
      </p:sp>
      <p:graphicFrame>
        <p:nvGraphicFramePr>
          <p:cNvPr id="24" name="Chart 23">
            <a:extLst>
              <a:ext uri="{FF2B5EF4-FFF2-40B4-BE49-F238E27FC236}">
                <a16:creationId xmlns:a16="http://schemas.microsoft.com/office/drawing/2014/main" xmlns="" id="{4387DBA6-4FD6-4FFF-B8B6-AE3B74751E1C}"/>
              </a:ext>
            </a:extLst>
          </p:cNvPr>
          <p:cNvGraphicFramePr/>
          <p:nvPr>
            <p:extLst>
              <p:ext uri="{D42A27DB-BD31-4B8C-83A1-F6EECF244321}">
                <p14:modId xmlns:p14="http://schemas.microsoft.com/office/powerpoint/2010/main" val="1377960002"/>
              </p:ext>
            </p:extLst>
          </p:nvPr>
        </p:nvGraphicFramePr>
        <p:xfrm>
          <a:off x="4742822" y="1600203"/>
          <a:ext cx="7144213" cy="426873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4431B62D-6A39-47E9-9748-0A2F1544648E}"/>
              </a:ext>
            </a:extLst>
          </p:cNvPr>
          <p:cNvSpPr/>
          <p:nvPr/>
        </p:nvSpPr>
        <p:spPr>
          <a:xfrm>
            <a:off x="5506496" y="2270927"/>
            <a:ext cx="1647929" cy="2964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xmlns="" id="{9F7EC1A1-3491-478D-8CF3-C777D50C2A3A}"/>
              </a:ext>
            </a:extLst>
          </p:cNvPr>
          <p:cNvSpPr/>
          <p:nvPr/>
        </p:nvSpPr>
        <p:spPr>
          <a:xfrm rot="1401332">
            <a:off x="7074039" y="2441751"/>
            <a:ext cx="2733152" cy="1105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Shallow Diapause</a:t>
            </a:r>
          </a:p>
        </p:txBody>
      </p:sp>
    </p:spTree>
    <p:extLst>
      <p:ext uri="{BB962C8B-B14F-4D97-AF65-F5344CB8AC3E}">
        <p14:creationId xmlns:p14="http://schemas.microsoft.com/office/powerpoint/2010/main" val="32102894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FFF7CF-BD9A-4BC9-B740-788B4FAA8CC0}"/>
              </a:ext>
            </a:extLst>
          </p:cNvPr>
          <p:cNvSpPr>
            <a:spLocks noGrp="1"/>
          </p:cNvSpPr>
          <p:nvPr>
            <p:ph type="title"/>
          </p:nvPr>
        </p:nvSpPr>
        <p:spPr/>
        <p:txBody>
          <a:bodyPr/>
          <a:lstStyle/>
          <a:p>
            <a:r>
              <a:rPr lang="en-US" dirty="0"/>
              <a:t>Variation in the diapause trait</a:t>
            </a:r>
          </a:p>
        </p:txBody>
      </p:sp>
      <p:sp>
        <p:nvSpPr>
          <p:cNvPr id="7" name="Content Placeholder 6">
            <a:extLst>
              <a:ext uri="{FF2B5EF4-FFF2-40B4-BE49-F238E27FC236}">
                <a16:creationId xmlns:a16="http://schemas.microsoft.com/office/drawing/2014/main" xmlns="" id="{75A5AF69-4712-4504-A9DE-B28FF8D7FBD2}"/>
              </a:ext>
            </a:extLst>
          </p:cNvPr>
          <p:cNvSpPr>
            <a:spLocks noGrp="1"/>
          </p:cNvSpPr>
          <p:nvPr>
            <p:ph idx="1"/>
          </p:nvPr>
        </p:nvSpPr>
        <p:spPr>
          <a:xfrm>
            <a:off x="609600" y="1600203"/>
            <a:ext cx="3731288" cy="4525963"/>
          </a:xfrm>
        </p:spPr>
        <p:txBody>
          <a:bodyPr/>
          <a:lstStyle/>
          <a:p>
            <a:r>
              <a:rPr lang="en-US" dirty="0">
                <a:solidFill>
                  <a:schemeClr val="bg1"/>
                </a:solidFill>
              </a:rPr>
              <a:t>Length of diapause</a:t>
            </a:r>
          </a:p>
          <a:p>
            <a:r>
              <a:rPr lang="en-US" dirty="0">
                <a:solidFill>
                  <a:schemeClr val="bg1"/>
                </a:solidFill>
              </a:rPr>
              <a:t>Response to diapause programming cues</a:t>
            </a:r>
          </a:p>
          <a:p>
            <a:r>
              <a:rPr lang="en-US" dirty="0"/>
              <a:t>Diapause preparation </a:t>
            </a:r>
          </a:p>
        </p:txBody>
      </p:sp>
      <p:pic>
        <p:nvPicPr>
          <p:cNvPr id="27" name="Picture 26">
            <a:extLst>
              <a:ext uri="{FF2B5EF4-FFF2-40B4-BE49-F238E27FC236}">
                <a16:creationId xmlns:a16="http://schemas.microsoft.com/office/drawing/2014/main" xmlns="" id="{E64E42F0-BF7C-45CA-A122-88C9742AFE63}"/>
              </a:ext>
            </a:extLst>
          </p:cNvPr>
          <p:cNvPicPr>
            <a:picLocks noChangeAspect="1"/>
          </p:cNvPicPr>
          <p:nvPr/>
        </p:nvPicPr>
        <p:blipFill rotWithShape="1">
          <a:blip r:embed="rId2"/>
          <a:srcRect l="3433" t="5893" r="12083" b="8959"/>
          <a:stretch/>
        </p:blipFill>
        <p:spPr>
          <a:xfrm>
            <a:off x="6035507" y="1417638"/>
            <a:ext cx="6156492" cy="4307233"/>
          </a:xfrm>
          <a:prstGeom prst="rect">
            <a:avLst/>
          </a:prstGeom>
        </p:spPr>
      </p:pic>
      <p:sp>
        <p:nvSpPr>
          <p:cNvPr id="28" name="Left Bracket 27">
            <a:extLst>
              <a:ext uri="{FF2B5EF4-FFF2-40B4-BE49-F238E27FC236}">
                <a16:creationId xmlns:a16="http://schemas.microsoft.com/office/drawing/2014/main" xmlns="" id="{D5E7F4E9-B101-46A9-BEF0-AE5D50573C65}"/>
              </a:ext>
            </a:extLst>
          </p:cNvPr>
          <p:cNvSpPr/>
          <p:nvPr/>
        </p:nvSpPr>
        <p:spPr>
          <a:xfrm flipH="1">
            <a:off x="10497501" y="3202915"/>
            <a:ext cx="304103"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xmlns="" id="{CB69CF8B-7834-49A4-8CE4-2E7003B2B851}"/>
              </a:ext>
            </a:extLst>
          </p:cNvPr>
          <p:cNvSpPr/>
          <p:nvPr/>
        </p:nvSpPr>
        <p:spPr>
          <a:xfrm flipH="1">
            <a:off x="10467772" y="1576315"/>
            <a:ext cx="304105"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xmlns="" id="{26B658C0-430D-4E4D-BC1C-E27F94B7C666}"/>
              </a:ext>
            </a:extLst>
          </p:cNvPr>
          <p:cNvSpPr/>
          <p:nvPr/>
        </p:nvSpPr>
        <p:spPr>
          <a:xfrm>
            <a:off x="6960621" y="5740933"/>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Day 1</a:t>
            </a:r>
          </a:p>
        </p:txBody>
      </p:sp>
      <p:sp>
        <p:nvSpPr>
          <p:cNvPr id="31" name="Rectangle 30">
            <a:extLst>
              <a:ext uri="{FF2B5EF4-FFF2-40B4-BE49-F238E27FC236}">
                <a16:creationId xmlns:a16="http://schemas.microsoft.com/office/drawing/2014/main" xmlns="" id="{D2690C2C-D717-43E3-9F36-F5471416A8C9}"/>
              </a:ext>
            </a:extLst>
          </p:cNvPr>
          <p:cNvSpPr/>
          <p:nvPr/>
        </p:nvSpPr>
        <p:spPr>
          <a:xfrm>
            <a:off x="9319119" y="5740933"/>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Wandering Day</a:t>
            </a:r>
          </a:p>
        </p:txBody>
      </p:sp>
      <p:sp>
        <p:nvSpPr>
          <p:cNvPr id="32" name="TextBox 31">
            <a:extLst>
              <a:ext uri="{FF2B5EF4-FFF2-40B4-BE49-F238E27FC236}">
                <a16:creationId xmlns:a16="http://schemas.microsoft.com/office/drawing/2014/main" xmlns="" id="{86C0B246-CDAB-4B0A-BC19-6BDD6C1995AE}"/>
              </a:ext>
            </a:extLst>
          </p:cNvPr>
          <p:cNvSpPr txBox="1"/>
          <p:nvPr/>
        </p:nvSpPr>
        <p:spPr>
          <a:xfrm>
            <a:off x="10872757" y="1764322"/>
            <a:ext cx="1378205" cy="664987"/>
          </a:xfrm>
          <a:prstGeom prst="rect">
            <a:avLst/>
          </a:prstGeom>
          <a:noFill/>
        </p:spPr>
        <p:txBody>
          <a:bodyPr wrap="square" rtlCol="0">
            <a:spAutoFit/>
          </a:bodyPr>
          <a:lstStyle/>
          <a:p>
            <a:r>
              <a:rPr lang="en-US" dirty="0"/>
              <a:t>Diapause Treatment</a:t>
            </a:r>
          </a:p>
        </p:txBody>
      </p:sp>
      <p:sp>
        <p:nvSpPr>
          <p:cNvPr id="33" name="TextBox 32">
            <a:extLst>
              <a:ext uri="{FF2B5EF4-FFF2-40B4-BE49-F238E27FC236}">
                <a16:creationId xmlns:a16="http://schemas.microsoft.com/office/drawing/2014/main" xmlns="" id="{DFA9A6AA-0654-4377-95AC-7461675DD1BC}"/>
              </a:ext>
            </a:extLst>
          </p:cNvPr>
          <p:cNvSpPr txBox="1"/>
          <p:nvPr/>
        </p:nvSpPr>
        <p:spPr>
          <a:xfrm>
            <a:off x="10894691" y="3116903"/>
            <a:ext cx="1155120" cy="923330"/>
          </a:xfrm>
          <a:prstGeom prst="rect">
            <a:avLst/>
          </a:prstGeom>
          <a:noFill/>
        </p:spPr>
        <p:txBody>
          <a:bodyPr wrap="square" rtlCol="0">
            <a:spAutoFit/>
          </a:bodyPr>
          <a:lstStyle/>
          <a:p>
            <a:r>
              <a:rPr lang="en-US" dirty="0"/>
              <a:t>Non Diapause Treatment</a:t>
            </a:r>
          </a:p>
        </p:txBody>
      </p:sp>
      <p:sp>
        <p:nvSpPr>
          <p:cNvPr id="38" name="Rectangle 37">
            <a:extLst>
              <a:ext uri="{FF2B5EF4-FFF2-40B4-BE49-F238E27FC236}">
                <a16:creationId xmlns:a16="http://schemas.microsoft.com/office/drawing/2014/main" xmlns="" id="{AB802396-4089-4F63-A487-16446CEB255F}"/>
              </a:ext>
            </a:extLst>
          </p:cNvPr>
          <p:cNvSpPr/>
          <p:nvPr/>
        </p:nvSpPr>
        <p:spPr>
          <a:xfrm>
            <a:off x="5582037" y="2406896"/>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Lipid Mass (g)</a:t>
            </a:r>
          </a:p>
        </p:txBody>
      </p:sp>
      <p:sp>
        <p:nvSpPr>
          <p:cNvPr id="39" name="Rectangle 38">
            <a:extLst>
              <a:ext uri="{FF2B5EF4-FFF2-40B4-BE49-F238E27FC236}">
                <a16:creationId xmlns:a16="http://schemas.microsoft.com/office/drawing/2014/main" xmlns="" id="{94DEF297-A409-4BF0-969C-F8E3EDE77CA4}"/>
              </a:ext>
            </a:extLst>
          </p:cNvPr>
          <p:cNvSpPr/>
          <p:nvPr/>
        </p:nvSpPr>
        <p:spPr>
          <a:xfrm>
            <a:off x="6652518" y="1721739"/>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37B6159A-29B3-4C67-BF59-D51BE73C7170}"/>
              </a:ext>
            </a:extLst>
          </p:cNvPr>
          <p:cNvSpPr/>
          <p:nvPr/>
        </p:nvSpPr>
        <p:spPr>
          <a:xfrm>
            <a:off x="6652517" y="1936808"/>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xmlns="" id="{3B5075FE-D9C0-4E28-9EBA-A40144313315}"/>
              </a:ext>
            </a:extLst>
          </p:cNvPr>
          <p:cNvSpPr txBox="1"/>
          <p:nvPr/>
        </p:nvSpPr>
        <p:spPr>
          <a:xfrm>
            <a:off x="6960621" y="1595045"/>
            <a:ext cx="1439818" cy="338554"/>
          </a:xfrm>
          <a:prstGeom prst="rect">
            <a:avLst/>
          </a:prstGeom>
          <a:noFill/>
        </p:spPr>
        <p:txBody>
          <a:bodyPr wrap="none" rtlCol="0">
            <a:spAutoFit/>
          </a:bodyPr>
          <a:lstStyle/>
          <a:p>
            <a:r>
              <a:rPr lang="en-US" sz="1600" b="1" dirty="0"/>
              <a:t>Long-Diapause</a:t>
            </a:r>
          </a:p>
        </p:txBody>
      </p:sp>
      <p:sp>
        <p:nvSpPr>
          <p:cNvPr id="42" name="TextBox 41">
            <a:extLst>
              <a:ext uri="{FF2B5EF4-FFF2-40B4-BE49-F238E27FC236}">
                <a16:creationId xmlns:a16="http://schemas.microsoft.com/office/drawing/2014/main" xmlns="" id="{06351348-5B05-42C1-A91B-9378BEF34146}"/>
              </a:ext>
            </a:extLst>
          </p:cNvPr>
          <p:cNvSpPr txBox="1"/>
          <p:nvPr/>
        </p:nvSpPr>
        <p:spPr>
          <a:xfrm>
            <a:off x="6960621" y="1832955"/>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28919194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111404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r>
              <a:rPr lang="en-US" sz="3600" b="1" dirty="0" smtClean="0">
                <a:cs typeface="Calibri"/>
              </a:rPr>
              <a:t>?</a:t>
            </a:r>
          </a:p>
        </p:txBody>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3" name="TextBox 2"/>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32" name="TextBox 31"/>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13" name="Straight Arrow Connector 12"/>
          <p:cNvCxnSpPr>
            <a:stCxn id="3" idx="2"/>
          </p:cNvCxnSpPr>
          <p:nvPr/>
        </p:nvCxnSpPr>
        <p:spPr>
          <a:xfrm>
            <a:off x="3526549" y="695788"/>
            <a:ext cx="983458" cy="933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2"/>
          </p:cNvCxnSpPr>
          <p:nvPr/>
        </p:nvCxnSpPr>
        <p:spPr>
          <a:xfrm>
            <a:off x="3526549" y="695788"/>
            <a:ext cx="3403294" cy="1355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2"/>
          </p:cNvCxnSpPr>
          <p:nvPr/>
        </p:nvCxnSpPr>
        <p:spPr>
          <a:xfrm flipH="1">
            <a:off x="6323308" y="615257"/>
            <a:ext cx="2023365" cy="1436385"/>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68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 </a:t>
            </a:r>
          </a:p>
          <a:p>
            <a:pPr algn="ctr"/>
            <a:r>
              <a:rPr lang="en-US" sz="4400" b="1" dirty="0"/>
              <a:t>More generations</a:t>
            </a:r>
          </a:p>
        </p:txBody>
      </p:sp>
      <p:sp>
        <p:nvSpPr>
          <p:cNvPr id="59" name="Freeform 58"/>
          <p:cNvSpPr/>
          <p:nvPr/>
        </p:nvSpPr>
        <p:spPr>
          <a:xfrm>
            <a:off x="7109869"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3" name="Freeform 52"/>
          <p:cNvSpPr/>
          <p:nvPr/>
        </p:nvSpPr>
        <p:spPr>
          <a:xfrm>
            <a:off x="4619082" y="1741157"/>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1" name="Freeform 50"/>
          <p:cNvSpPr/>
          <p:nvPr/>
        </p:nvSpPr>
        <p:spPr>
          <a:xfrm>
            <a:off x="3373689" y="1704996"/>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4" name="Freeform 53"/>
          <p:cNvSpPr/>
          <p:nvPr/>
        </p:nvSpPr>
        <p:spPr>
          <a:xfrm>
            <a:off x="5864475"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3" name="Rectangle 2"/>
          <p:cNvSpPr/>
          <p:nvPr/>
        </p:nvSpPr>
        <p:spPr>
          <a:xfrm>
            <a:off x="2999714"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873752"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53539" y="4098471"/>
            <a:ext cx="10298878" cy="2498273"/>
          </a:xfrm>
          <a:prstGeom prst="rect">
            <a:avLst/>
          </a:prstGeom>
          <a:solidFill>
            <a:schemeClr val="bg1"/>
          </a:solidFill>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Delay the onset of diapause</a:t>
            </a:r>
          </a:p>
        </p:txBody>
      </p:sp>
      <p:sp>
        <p:nvSpPr>
          <p:cNvPr id="69" name="TextBox 68"/>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70" name="TextBox 69"/>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71" name="Straight Arrow Connector 70"/>
          <p:cNvCxnSpPr>
            <a:stCxn id="70" idx="2"/>
          </p:cNvCxnSpPr>
          <p:nvPr/>
        </p:nvCxnSpPr>
        <p:spPr>
          <a:xfrm flipH="1">
            <a:off x="5602163" y="615257"/>
            <a:ext cx="2744510" cy="141924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957688" y="615257"/>
            <a:ext cx="388986" cy="112590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2"/>
          </p:cNvCxnSpPr>
          <p:nvPr/>
        </p:nvCxnSpPr>
        <p:spPr>
          <a:xfrm>
            <a:off x="3526549" y="695788"/>
            <a:ext cx="2793128" cy="1271082"/>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9" idx="2"/>
          </p:cNvCxnSpPr>
          <p:nvPr/>
        </p:nvCxnSpPr>
        <p:spPr>
          <a:xfrm>
            <a:off x="3526549" y="695788"/>
            <a:ext cx="471034" cy="867214"/>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26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Shifting critical photoperiod correlated to increasing temperatures</a:t>
            </a:r>
          </a:p>
        </p:txBody>
      </p:sp>
      <p:sp>
        <p:nvSpPr>
          <p:cNvPr id="3" name="Content Placeholder 2"/>
          <p:cNvSpPr>
            <a:spLocks noGrp="1"/>
          </p:cNvSpPr>
          <p:nvPr>
            <p:ph idx="1"/>
          </p:nvPr>
        </p:nvSpPr>
        <p:spPr>
          <a:xfrm>
            <a:off x="609600" y="1600203"/>
            <a:ext cx="5527729" cy="4525963"/>
          </a:xfrm>
        </p:spPr>
        <p:txBody>
          <a:bodyPr>
            <a:normAutofit lnSpcReduction="10000"/>
          </a:bodyPr>
          <a:lstStyle/>
          <a:p>
            <a:r>
              <a:rPr lang="en-US" i="1" dirty="0"/>
              <a:t>W. smithii </a:t>
            </a:r>
            <a:r>
              <a:rPr lang="en-US" dirty="0"/>
              <a:t>larvae live inside pitcher plants and diapause as larvae.</a:t>
            </a:r>
          </a:p>
          <a:p>
            <a:r>
              <a:rPr lang="en-US" dirty="0"/>
              <a:t>Bradshaw and Holzapfel (2001) tested the critical photoperiod response of mosquitoes across latitude</a:t>
            </a:r>
          </a:p>
          <a:p>
            <a:r>
              <a:rPr lang="en-US" dirty="0"/>
              <a:t>Critical photoperiod declined by 9-days!! </a:t>
            </a:r>
          </a:p>
        </p:txBody>
      </p:sp>
      <p:pic>
        <p:nvPicPr>
          <p:cNvPr id="1026" name="Picture 2" descr="http://www.pnas.org/content/pnas/98/25/14509/F2.large.jpg?width=800&amp;height=600&amp;carousel=1"/>
          <p:cNvPicPr>
            <a:picLocks noChangeAspect="1" noChangeArrowheads="1"/>
          </p:cNvPicPr>
          <p:nvPr/>
        </p:nvPicPr>
        <p:blipFill rotWithShape="1">
          <a:blip r:embed="rId2">
            <a:extLst>
              <a:ext uri="{28A0092B-C50C-407E-A947-70E740481C1C}">
                <a14:useLocalDpi xmlns:a14="http://schemas.microsoft.com/office/drawing/2010/main" val="0"/>
              </a:ext>
            </a:extLst>
          </a:blip>
          <a:srcRect r="49661" b="9682"/>
          <a:stretch/>
        </p:blipFill>
        <p:spPr bwMode="auto">
          <a:xfrm>
            <a:off x="6679769" y="1605922"/>
            <a:ext cx="4902631" cy="452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83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 </a:t>
            </a:r>
          </a:p>
          <a:p>
            <a:pPr algn="ctr"/>
            <a:r>
              <a:rPr lang="en-US" sz="4400" b="1" dirty="0"/>
              <a:t>More generations</a:t>
            </a:r>
          </a:p>
        </p:txBody>
      </p:sp>
      <p:sp>
        <p:nvSpPr>
          <p:cNvPr id="59" name="Freeform 58"/>
          <p:cNvSpPr/>
          <p:nvPr/>
        </p:nvSpPr>
        <p:spPr>
          <a:xfrm>
            <a:off x="7109869"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3" name="Freeform 52"/>
          <p:cNvSpPr/>
          <p:nvPr/>
        </p:nvSpPr>
        <p:spPr>
          <a:xfrm>
            <a:off x="4619082" y="1741157"/>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F07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1" name="Freeform 50"/>
          <p:cNvSpPr/>
          <p:nvPr/>
        </p:nvSpPr>
        <p:spPr>
          <a:xfrm>
            <a:off x="3373689" y="1704996"/>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54" name="Freeform 53"/>
          <p:cNvSpPr/>
          <p:nvPr/>
        </p:nvSpPr>
        <p:spPr>
          <a:xfrm>
            <a:off x="5864475" y="1735810"/>
            <a:ext cx="1702530" cy="1770511"/>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3" name="Rectangle 2"/>
          <p:cNvSpPr/>
          <p:nvPr/>
        </p:nvSpPr>
        <p:spPr>
          <a:xfrm>
            <a:off x="2999714"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873752" y="3390351"/>
            <a:ext cx="254929" cy="565648"/>
          </a:xfrm>
          <a:prstGeom prst="rect">
            <a:avLst/>
          </a:prstGeom>
          <a:solidFill>
            <a:srgbClr val="36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53539" y="4098471"/>
            <a:ext cx="10298878" cy="2498273"/>
          </a:xfrm>
          <a:prstGeom prst="rect">
            <a:avLst/>
          </a:prstGeom>
          <a:solidFill>
            <a:schemeClr val="bg1"/>
          </a:solidFill>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Delay the onset of diapause</a:t>
            </a:r>
          </a:p>
        </p:txBody>
      </p:sp>
      <p:sp>
        <p:nvSpPr>
          <p:cNvPr id="69" name="TextBox 68"/>
          <p:cNvSpPr txBox="1"/>
          <p:nvPr/>
        </p:nvSpPr>
        <p:spPr>
          <a:xfrm>
            <a:off x="1854681" y="234123"/>
            <a:ext cx="3343736" cy="461665"/>
          </a:xfrm>
          <a:prstGeom prst="rect">
            <a:avLst/>
          </a:prstGeom>
          <a:noFill/>
        </p:spPr>
        <p:txBody>
          <a:bodyPr wrap="none" rtlCol="0">
            <a:spAutoFit/>
          </a:bodyPr>
          <a:lstStyle/>
          <a:p>
            <a:r>
              <a:rPr lang="en-US" sz="2400"/>
              <a:t>Short-Diapause genotype</a:t>
            </a:r>
          </a:p>
        </p:txBody>
      </p:sp>
      <p:sp>
        <p:nvSpPr>
          <p:cNvPr id="70" name="TextBox 69"/>
          <p:cNvSpPr txBox="1"/>
          <p:nvPr/>
        </p:nvSpPr>
        <p:spPr>
          <a:xfrm>
            <a:off x="6708660" y="153592"/>
            <a:ext cx="3276025" cy="461665"/>
          </a:xfrm>
          <a:prstGeom prst="rect">
            <a:avLst/>
          </a:prstGeom>
          <a:noFill/>
        </p:spPr>
        <p:txBody>
          <a:bodyPr wrap="none" rtlCol="0">
            <a:spAutoFit/>
          </a:bodyPr>
          <a:lstStyle/>
          <a:p>
            <a:r>
              <a:rPr lang="en-US" sz="2400"/>
              <a:t>Long-Diapause </a:t>
            </a:r>
            <a:r>
              <a:rPr lang="en-US" sz="2400" dirty="0"/>
              <a:t>genotype</a:t>
            </a:r>
          </a:p>
        </p:txBody>
      </p:sp>
      <p:cxnSp>
        <p:nvCxnSpPr>
          <p:cNvPr id="71" name="Straight Arrow Connector 70"/>
          <p:cNvCxnSpPr>
            <a:stCxn id="70" idx="2"/>
          </p:cNvCxnSpPr>
          <p:nvPr/>
        </p:nvCxnSpPr>
        <p:spPr>
          <a:xfrm flipH="1">
            <a:off x="5602163" y="615257"/>
            <a:ext cx="2744510" cy="141924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957688" y="615257"/>
            <a:ext cx="388986" cy="1125900"/>
          </a:xfrm>
          <a:prstGeom prst="straightConnector1">
            <a:avLst/>
          </a:prstGeom>
          <a:ln w="38100">
            <a:solidFill>
              <a:srgbClr val="F0746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2"/>
          </p:cNvCxnSpPr>
          <p:nvPr/>
        </p:nvCxnSpPr>
        <p:spPr>
          <a:xfrm>
            <a:off x="3526549" y="695788"/>
            <a:ext cx="2793128" cy="1271082"/>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9" idx="2"/>
          </p:cNvCxnSpPr>
          <p:nvPr/>
        </p:nvCxnSpPr>
        <p:spPr>
          <a:xfrm>
            <a:off x="3526549" y="695788"/>
            <a:ext cx="471034" cy="867214"/>
          </a:xfrm>
          <a:prstGeom prst="straightConnector1">
            <a:avLst/>
          </a:prstGeom>
          <a:ln w="38100">
            <a:solidFill>
              <a:srgbClr val="011C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62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build="allAtOnce"/>
      <p:bldP spid="24" grpId="0"/>
      <p:bldP spid="6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683624095"/>
              </p:ext>
            </p:extLst>
          </p:nvPr>
        </p:nvGraphicFramePr>
        <p:xfrm>
          <a:off x="0" y="0"/>
          <a:ext cx="12192000" cy="609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pic>
        <p:nvPicPr>
          <p:cNvPr id="11" name="Picture 10"/>
          <p:cNvPicPr>
            <a:picLocks noChangeAspect="1"/>
          </p:cNvPicPr>
          <p:nvPr/>
        </p:nvPicPr>
        <p:blipFill>
          <a:blip r:embed="rId7"/>
          <a:stretch>
            <a:fillRect/>
          </a:stretch>
        </p:blipFill>
        <p:spPr>
          <a:xfrm>
            <a:off x="8091156" y="3645823"/>
            <a:ext cx="1183051" cy="1152845"/>
          </a:xfrm>
          <a:prstGeom prst="rect">
            <a:avLst/>
          </a:prstGeom>
        </p:spPr>
      </p:pic>
      <p:sp>
        <p:nvSpPr>
          <p:cNvPr id="2" name="Rectangle 1"/>
          <p:cNvSpPr/>
          <p:nvPr/>
        </p:nvSpPr>
        <p:spPr>
          <a:xfrm>
            <a:off x="7053942" y="2773249"/>
            <a:ext cx="5105400" cy="331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charset="0"/>
              <a:buChar char="•"/>
            </a:pPr>
            <a:r>
              <a:rPr lang="en-US" sz="3600" dirty="0">
                <a:solidFill>
                  <a:schemeClr val="tx1"/>
                </a:solidFill>
              </a:rPr>
              <a:t>Determine thresholds</a:t>
            </a:r>
          </a:p>
          <a:p>
            <a:pPr marL="571500" indent="-571500" algn="ctr">
              <a:buFont typeface="Arial" charset="0"/>
              <a:buChar char="•"/>
            </a:pPr>
            <a:r>
              <a:rPr lang="en-US" sz="3600" dirty="0">
                <a:solidFill>
                  <a:schemeClr val="tx1"/>
                </a:solidFill>
              </a:rPr>
              <a:t>Manipulate stores</a:t>
            </a:r>
          </a:p>
          <a:p>
            <a:pPr marL="571500" indent="-571500" algn="ctr">
              <a:buFont typeface="Arial" charset="0"/>
              <a:buChar char="•"/>
            </a:pPr>
            <a:r>
              <a:rPr lang="en-US" sz="3600" dirty="0">
                <a:solidFill>
                  <a:schemeClr val="tx1"/>
                </a:solidFill>
              </a:rPr>
              <a:t>Reduce populations</a:t>
            </a:r>
          </a:p>
        </p:txBody>
      </p:sp>
      <p:pic>
        <p:nvPicPr>
          <p:cNvPr id="18" name="Picture 17">
            <a:extLst>
              <a:ext uri="{FF2B5EF4-FFF2-40B4-BE49-F238E27FC236}">
                <a16:creationId xmlns:a16="http://schemas.microsoft.com/office/drawing/2014/main" xmlns="" id="{E64E42F0-BF7C-45CA-A122-88C9742AFE63}"/>
              </a:ext>
            </a:extLst>
          </p:cNvPr>
          <p:cNvPicPr>
            <a:picLocks noChangeAspect="1"/>
          </p:cNvPicPr>
          <p:nvPr/>
        </p:nvPicPr>
        <p:blipFill rotWithShape="1">
          <a:blip r:embed="rId8"/>
          <a:srcRect l="3433" t="5893" r="12083" b="8959"/>
          <a:stretch/>
        </p:blipFill>
        <p:spPr>
          <a:xfrm>
            <a:off x="611296" y="166095"/>
            <a:ext cx="6156492" cy="4307233"/>
          </a:xfrm>
          <a:prstGeom prst="rect">
            <a:avLst/>
          </a:prstGeom>
        </p:spPr>
      </p:pic>
      <p:sp>
        <p:nvSpPr>
          <p:cNvPr id="19" name="Left Bracket 18">
            <a:extLst>
              <a:ext uri="{FF2B5EF4-FFF2-40B4-BE49-F238E27FC236}">
                <a16:creationId xmlns:a16="http://schemas.microsoft.com/office/drawing/2014/main" xmlns="" id="{D5E7F4E9-B101-46A9-BEF0-AE5D50573C65}"/>
              </a:ext>
            </a:extLst>
          </p:cNvPr>
          <p:cNvSpPr/>
          <p:nvPr/>
        </p:nvSpPr>
        <p:spPr>
          <a:xfrm flipH="1">
            <a:off x="5073290" y="1951372"/>
            <a:ext cx="304103" cy="59610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xmlns="" id="{CB69CF8B-7834-49A4-8CE4-2E7003B2B851}"/>
              </a:ext>
            </a:extLst>
          </p:cNvPr>
          <p:cNvSpPr/>
          <p:nvPr/>
        </p:nvSpPr>
        <p:spPr>
          <a:xfrm flipH="1">
            <a:off x="5043561" y="324772"/>
            <a:ext cx="304105" cy="10362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xmlns="" id="{26B658C0-430D-4E4D-BC1C-E27F94B7C666}"/>
              </a:ext>
            </a:extLst>
          </p:cNvPr>
          <p:cNvSpPr/>
          <p:nvPr/>
        </p:nvSpPr>
        <p:spPr>
          <a:xfrm>
            <a:off x="1536410" y="4489390"/>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Day 1</a:t>
            </a:r>
          </a:p>
        </p:txBody>
      </p:sp>
      <p:sp>
        <p:nvSpPr>
          <p:cNvPr id="22" name="Rectangle 21">
            <a:extLst>
              <a:ext uri="{FF2B5EF4-FFF2-40B4-BE49-F238E27FC236}">
                <a16:creationId xmlns:a16="http://schemas.microsoft.com/office/drawing/2014/main" xmlns="" id="{D2690C2C-D717-43E3-9F36-F5471416A8C9}"/>
              </a:ext>
            </a:extLst>
          </p:cNvPr>
          <p:cNvSpPr/>
          <p:nvPr/>
        </p:nvSpPr>
        <p:spPr>
          <a:xfrm>
            <a:off x="3894908" y="4489390"/>
            <a:ext cx="2153132" cy="30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Wandering Day</a:t>
            </a:r>
          </a:p>
        </p:txBody>
      </p:sp>
      <p:sp>
        <p:nvSpPr>
          <p:cNvPr id="23" name="TextBox 22">
            <a:extLst>
              <a:ext uri="{FF2B5EF4-FFF2-40B4-BE49-F238E27FC236}">
                <a16:creationId xmlns:a16="http://schemas.microsoft.com/office/drawing/2014/main" xmlns="" id="{86C0B246-CDAB-4B0A-BC19-6BDD6C1995AE}"/>
              </a:ext>
            </a:extLst>
          </p:cNvPr>
          <p:cNvSpPr txBox="1"/>
          <p:nvPr/>
        </p:nvSpPr>
        <p:spPr>
          <a:xfrm>
            <a:off x="5448546" y="512779"/>
            <a:ext cx="1378205" cy="664987"/>
          </a:xfrm>
          <a:prstGeom prst="rect">
            <a:avLst/>
          </a:prstGeom>
          <a:noFill/>
        </p:spPr>
        <p:txBody>
          <a:bodyPr wrap="square" rtlCol="0">
            <a:spAutoFit/>
          </a:bodyPr>
          <a:lstStyle/>
          <a:p>
            <a:r>
              <a:rPr lang="en-US" dirty="0"/>
              <a:t>Diapause Treatment</a:t>
            </a:r>
          </a:p>
        </p:txBody>
      </p:sp>
      <p:sp>
        <p:nvSpPr>
          <p:cNvPr id="26" name="TextBox 25">
            <a:extLst>
              <a:ext uri="{FF2B5EF4-FFF2-40B4-BE49-F238E27FC236}">
                <a16:creationId xmlns:a16="http://schemas.microsoft.com/office/drawing/2014/main" xmlns="" id="{DFA9A6AA-0654-4377-95AC-7461675DD1BC}"/>
              </a:ext>
            </a:extLst>
          </p:cNvPr>
          <p:cNvSpPr txBox="1"/>
          <p:nvPr/>
        </p:nvSpPr>
        <p:spPr>
          <a:xfrm>
            <a:off x="5470480" y="1865360"/>
            <a:ext cx="1155120" cy="923330"/>
          </a:xfrm>
          <a:prstGeom prst="rect">
            <a:avLst/>
          </a:prstGeom>
          <a:noFill/>
        </p:spPr>
        <p:txBody>
          <a:bodyPr wrap="square" rtlCol="0">
            <a:spAutoFit/>
          </a:bodyPr>
          <a:lstStyle/>
          <a:p>
            <a:r>
              <a:rPr lang="en-US" dirty="0"/>
              <a:t>Non Diapause Treatment</a:t>
            </a:r>
          </a:p>
        </p:txBody>
      </p:sp>
      <p:sp>
        <p:nvSpPr>
          <p:cNvPr id="27" name="Rectangle 26">
            <a:extLst>
              <a:ext uri="{FF2B5EF4-FFF2-40B4-BE49-F238E27FC236}">
                <a16:creationId xmlns:a16="http://schemas.microsoft.com/office/drawing/2014/main" xmlns="" id="{AB802396-4089-4F63-A487-16446CEB255F}"/>
              </a:ext>
            </a:extLst>
          </p:cNvPr>
          <p:cNvSpPr/>
          <p:nvPr/>
        </p:nvSpPr>
        <p:spPr>
          <a:xfrm>
            <a:off x="157826" y="1155353"/>
            <a:ext cx="395762"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Lipid Mass (g)</a:t>
            </a:r>
          </a:p>
        </p:txBody>
      </p:sp>
      <p:sp>
        <p:nvSpPr>
          <p:cNvPr id="28" name="Rectangle 27">
            <a:extLst>
              <a:ext uri="{FF2B5EF4-FFF2-40B4-BE49-F238E27FC236}">
                <a16:creationId xmlns:a16="http://schemas.microsoft.com/office/drawing/2014/main" xmlns="" id="{94DEF297-A409-4BF0-969C-F8E3EDE77CA4}"/>
              </a:ext>
            </a:extLst>
          </p:cNvPr>
          <p:cNvSpPr/>
          <p:nvPr/>
        </p:nvSpPr>
        <p:spPr>
          <a:xfrm>
            <a:off x="1228307" y="470196"/>
            <a:ext cx="351736" cy="176463"/>
          </a:xfrm>
          <a:prstGeom prst="rect">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37B6159A-29B3-4C67-BF59-D51BE73C7170}"/>
              </a:ext>
            </a:extLst>
          </p:cNvPr>
          <p:cNvSpPr/>
          <p:nvPr/>
        </p:nvSpPr>
        <p:spPr>
          <a:xfrm>
            <a:off x="1228306" y="685265"/>
            <a:ext cx="351736" cy="176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xmlns="" id="{3B5075FE-D9C0-4E28-9EBA-A40144313315}"/>
              </a:ext>
            </a:extLst>
          </p:cNvPr>
          <p:cNvSpPr txBox="1"/>
          <p:nvPr/>
        </p:nvSpPr>
        <p:spPr>
          <a:xfrm>
            <a:off x="1536410" y="343502"/>
            <a:ext cx="1439818" cy="338554"/>
          </a:xfrm>
          <a:prstGeom prst="rect">
            <a:avLst/>
          </a:prstGeom>
          <a:noFill/>
        </p:spPr>
        <p:txBody>
          <a:bodyPr wrap="none" rtlCol="0">
            <a:spAutoFit/>
          </a:bodyPr>
          <a:lstStyle/>
          <a:p>
            <a:r>
              <a:rPr lang="en-US" sz="1600" b="1" dirty="0"/>
              <a:t>Long-Diapause</a:t>
            </a:r>
          </a:p>
        </p:txBody>
      </p:sp>
      <p:sp>
        <p:nvSpPr>
          <p:cNvPr id="31" name="TextBox 30">
            <a:extLst>
              <a:ext uri="{FF2B5EF4-FFF2-40B4-BE49-F238E27FC236}">
                <a16:creationId xmlns:a16="http://schemas.microsoft.com/office/drawing/2014/main" xmlns="" id="{06351348-5B05-42C1-A91B-9378BEF34146}"/>
              </a:ext>
            </a:extLst>
          </p:cNvPr>
          <p:cNvSpPr txBox="1"/>
          <p:nvPr/>
        </p:nvSpPr>
        <p:spPr>
          <a:xfrm>
            <a:off x="1536410" y="581412"/>
            <a:ext cx="1497526" cy="338554"/>
          </a:xfrm>
          <a:prstGeom prst="rect">
            <a:avLst/>
          </a:prstGeom>
          <a:noFill/>
        </p:spPr>
        <p:txBody>
          <a:bodyPr wrap="none" rtlCol="0">
            <a:spAutoFit/>
          </a:bodyPr>
          <a:lstStyle/>
          <a:p>
            <a:r>
              <a:rPr lang="en-US" sz="1600" b="1" dirty="0"/>
              <a:t>Short-Diapause</a:t>
            </a:r>
          </a:p>
        </p:txBody>
      </p:sp>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095E94B4-B217-4760-9941-222CE13BE016}"/>
              </a:ext>
            </a:extLst>
          </p:cNvPr>
          <p:cNvSpPr txBox="1"/>
          <p:nvPr/>
        </p:nvSpPr>
        <p:spPr>
          <a:xfrm>
            <a:off x="276117" y="61685"/>
            <a:ext cx="11660499" cy="12374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5400" dirty="0"/>
              <a:t>More “space” for European corn borer</a:t>
            </a:r>
            <a:endParaRPr lang="en-US" sz="5400" dirty="0">
              <a:cs typeface="Calibri"/>
            </a:endParaRPr>
          </a:p>
        </p:txBody>
      </p:sp>
      <p:sp>
        <p:nvSpPr>
          <p:cNvPr id="2" name="TextBox 1">
            <a:extLst>
              <a:ext uri="{FF2B5EF4-FFF2-40B4-BE49-F238E27FC236}">
                <a16:creationId xmlns:a16="http://schemas.microsoft.com/office/drawing/2014/main" xmlns="" id="{D43C4340-F0DA-4091-A958-5076DB2D0D34}"/>
              </a:ext>
            </a:extLst>
          </p:cNvPr>
          <p:cNvSpPr txBox="1"/>
          <p:nvPr/>
        </p:nvSpPr>
        <p:spPr>
          <a:xfrm>
            <a:off x="85411" y="1770967"/>
            <a:ext cx="1435008" cy="830997"/>
          </a:xfrm>
          <a:prstGeom prst="rect">
            <a:avLst/>
          </a:prstGeom>
          <a:noFill/>
        </p:spPr>
        <p:txBody>
          <a:bodyPr wrap="none" rtlCol="0">
            <a:spAutoFit/>
          </a:bodyPr>
          <a:lstStyle/>
          <a:p>
            <a:r>
              <a:rPr lang="en-US" sz="4800" b="1" dirty="0"/>
              <a:t>2008</a:t>
            </a:r>
          </a:p>
        </p:txBody>
      </p:sp>
      <p:sp>
        <p:nvSpPr>
          <p:cNvPr id="10" name="TextBox 9">
            <a:extLst>
              <a:ext uri="{FF2B5EF4-FFF2-40B4-BE49-F238E27FC236}">
                <a16:creationId xmlns:a16="http://schemas.microsoft.com/office/drawing/2014/main" xmlns="" id="{A96AF3A6-5791-4E8A-B2AE-5E8A1B960F32}"/>
              </a:ext>
            </a:extLst>
          </p:cNvPr>
          <p:cNvSpPr txBox="1"/>
          <p:nvPr/>
        </p:nvSpPr>
        <p:spPr>
          <a:xfrm>
            <a:off x="6181411" y="1770967"/>
            <a:ext cx="1435008" cy="830997"/>
          </a:xfrm>
          <a:prstGeom prst="rect">
            <a:avLst/>
          </a:prstGeom>
          <a:noFill/>
        </p:spPr>
        <p:txBody>
          <a:bodyPr wrap="none" rtlCol="0">
            <a:spAutoFit/>
          </a:bodyPr>
          <a:lstStyle/>
          <a:p>
            <a:r>
              <a:rPr lang="en-US" sz="4800" b="1" dirty="0"/>
              <a:t>2100</a:t>
            </a:r>
          </a:p>
        </p:txBody>
      </p:sp>
    </p:spTree>
    <p:extLst>
      <p:ext uri="{BB962C8B-B14F-4D97-AF65-F5344CB8AC3E}">
        <p14:creationId xmlns:p14="http://schemas.microsoft.com/office/powerpoint/2010/main" val="190408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sp>
        <p:nvSpPr>
          <p:cNvPr id="2" name="Title 1"/>
          <p:cNvSpPr>
            <a:spLocks noGrp="1"/>
          </p:cNvSpPr>
          <p:nvPr>
            <p:ph type="title"/>
          </p:nvPr>
        </p:nvSpPr>
        <p:spPr/>
        <p:txBody>
          <a:bodyPr>
            <a:normAutofit/>
          </a:bodyPr>
          <a:lstStyle/>
          <a:p>
            <a:r>
              <a:rPr lang="en-US" dirty="0"/>
              <a:t>European corn borer, ECB </a:t>
            </a:r>
            <a:r>
              <a:rPr lang="en-US" sz="2800" i="1" dirty="0"/>
              <a:t>(Ostrinia nubilalis)</a:t>
            </a:r>
            <a:endParaRPr lang="en-US" sz="2800" dirty="0"/>
          </a:p>
        </p:txBody>
      </p:sp>
      <p:sp>
        <p:nvSpPr>
          <p:cNvPr id="3" name="Content Placeholder 2"/>
          <p:cNvSpPr>
            <a:spLocks noGrp="1"/>
          </p:cNvSpPr>
          <p:nvPr>
            <p:ph idx="1"/>
          </p:nvPr>
        </p:nvSpPr>
        <p:spPr>
          <a:xfrm>
            <a:off x="223023" y="3479180"/>
            <a:ext cx="6735338" cy="3122341"/>
          </a:xfrm>
          <a:solidFill>
            <a:srgbClr val="E9DDC4"/>
          </a:solidFill>
        </p:spPr>
        <p:txBody>
          <a:bodyPr anchor="ctr">
            <a:normAutofit fontScale="85000" lnSpcReduction="20000"/>
          </a:bodyPr>
          <a:lstStyle/>
          <a:p>
            <a:pPr>
              <a:lnSpc>
                <a:spcPct val="150000"/>
              </a:lnSpc>
            </a:pPr>
            <a:r>
              <a:rPr lang="en-US" sz="4000" dirty="0"/>
              <a:t>Primary insect pest of corn!</a:t>
            </a:r>
          </a:p>
          <a:p>
            <a:pPr>
              <a:lnSpc>
                <a:spcPct val="150000"/>
              </a:lnSpc>
            </a:pPr>
            <a:r>
              <a:rPr lang="en-US" sz="4000" dirty="0"/>
              <a:t>Approximately $1-billion in loses dollars annually</a:t>
            </a:r>
          </a:p>
          <a:p>
            <a:pPr>
              <a:lnSpc>
                <a:spcPct val="150000"/>
              </a:lnSpc>
            </a:pPr>
            <a:r>
              <a:rPr lang="en-US" sz="4000" dirty="0"/>
              <a:t>Synchrony with growing season!!</a:t>
            </a:r>
          </a:p>
        </p:txBody>
      </p:sp>
    </p:spTree>
    <p:extLst>
      <p:ext uri="{BB962C8B-B14F-4D97-AF65-F5344CB8AC3E}">
        <p14:creationId xmlns:p14="http://schemas.microsoft.com/office/powerpoint/2010/main" val="85019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4" name="Up Arrow Callout 13"/>
          <p:cNvSpPr/>
          <p:nvPr/>
        </p:nvSpPr>
        <p:spPr>
          <a:xfrm>
            <a:off x="876924" y="1645004"/>
            <a:ext cx="2907396" cy="4955821"/>
          </a:xfrm>
          <a:prstGeom prst="upArrowCallout">
            <a:avLst>
              <a:gd name="adj1" fmla="val 9958"/>
              <a:gd name="adj2" fmla="val 0"/>
              <a:gd name="adj3" fmla="val 50400"/>
              <a:gd name="adj4" fmla="val 9081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solidFill>
                  <a:schemeClr val="tx1"/>
                </a:solidFill>
              </a:rPr>
              <a:t>Diapause programming </a:t>
            </a:r>
            <a:r>
              <a:rPr lang="en-US" sz="3200" dirty="0"/>
              <a:t>and the </a:t>
            </a:r>
            <a:r>
              <a:rPr lang="en-US" sz="3200" b="1" u="sng" dirty="0">
                <a:solidFill>
                  <a:schemeClr val="tx1"/>
                </a:solidFill>
              </a:rPr>
              <a:t>long diapause </a:t>
            </a:r>
            <a:r>
              <a:rPr lang="en-US" sz="3200" dirty="0"/>
              <a:t>genotype lead to </a:t>
            </a:r>
            <a:r>
              <a:rPr lang="en-US" sz="3200" b="1" i="1" u="sng" dirty="0">
                <a:solidFill>
                  <a:schemeClr val="tx1"/>
                </a:solidFill>
              </a:rPr>
              <a:t>increased body mass</a:t>
            </a:r>
          </a:p>
        </p:txBody>
      </p:sp>
      <p:sp>
        <p:nvSpPr>
          <p:cNvPr id="16" name="Up Arrow Callout 15"/>
          <p:cNvSpPr/>
          <p:nvPr/>
        </p:nvSpPr>
        <p:spPr>
          <a:xfrm>
            <a:off x="4142508" y="3685309"/>
            <a:ext cx="6982691" cy="1677522"/>
          </a:xfrm>
          <a:prstGeom prst="upArrowCallout">
            <a:avLst>
              <a:gd name="adj1" fmla="val 9958"/>
              <a:gd name="adj2" fmla="val 0"/>
              <a:gd name="adj3" fmla="val 11325"/>
              <a:gd name="adj4" fmla="val 8867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During diapause the rate of lipid depletion </a:t>
            </a:r>
            <a:r>
              <a:rPr lang="en-US" sz="3200" b="1" i="1" u="sng" dirty="0"/>
              <a:t>MAY</a:t>
            </a:r>
            <a:r>
              <a:rPr lang="en-US" sz="3200" b="1" i="1" dirty="0"/>
              <a:t> </a:t>
            </a:r>
            <a:r>
              <a:rPr lang="en-US" sz="3200" dirty="0"/>
              <a:t>be directly related to diapause length</a:t>
            </a:r>
          </a:p>
        </p:txBody>
      </p:sp>
    </p:spTree>
    <p:extLst>
      <p:ext uri="{BB962C8B-B14F-4D97-AF65-F5344CB8AC3E}">
        <p14:creationId xmlns:p14="http://schemas.microsoft.com/office/powerpoint/2010/main" val="682822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Population Size</a:t>
            </a:r>
          </a:p>
        </p:txBody>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7"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416357"/>
          </a:xfrm>
        </p:spPr>
        <p:txBody>
          <a:bodyPr>
            <a:normAutofit/>
          </a:bodyPr>
          <a:lstStyle/>
          <a:p>
            <a:r>
              <a:rPr lang="en-US" dirty="0"/>
              <a:t>How could populations increase?</a:t>
            </a:r>
          </a:p>
        </p:txBody>
      </p:sp>
    </p:spTree>
    <p:extLst>
      <p:ext uri="{BB962C8B-B14F-4D97-AF65-F5344CB8AC3E}">
        <p14:creationId xmlns:p14="http://schemas.microsoft.com/office/powerpoint/2010/main" val="498538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7"/>
            <a:ext cx="4421321" cy="4353651"/>
          </a:xfrm>
        </p:spPr>
        <p:txBody>
          <a:bodyPr>
            <a:normAutofit/>
          </a:bodyPr>
          <a:lstStyle/>
          <a:p>
            <a:pPr>
              <a:lnSpc>
                <a:spcPct val="110000"/>
              </a:lnSpc>
            </a:pPr>
            <a:r>
              <a:rPr lang="en-US" sz="3200" dirty="0"/>
              <a:t>Metabolic rate is proportional to external temperatures</a:t>
            </a:r>
          </a:p>
          <a:p>
            <a:r>
              <a:rPr lang="en-US" sz="3200" dirty="0"/>
              <a:t>Increased metabolism increased cricket growth rates.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3956282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5227314"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1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5" name="Freeform 24"/>
          <p:cNvSpPr/>
          <p:nvPr/>
        </p:nvSpPr>
        <p:spPr>
          <a:xfrm>
            <a:off x="3981920" y="1735810"/>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7" name="Freeform 26"/>
          <p:cNvSpPr/>
          <p:nvPr/>
        </p:nvSpPr>
        <p:spPr>
          <a:xfrm>
            <a:off x="6472707" y="1771971"/>
            <a:ext cx="1702530" cy="1717016"/>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21" name="Rectangle 20"/>
          <p:cNvSpPr/>
          <p:nvPr/>
        </p:nvSpPr>
        <p:spPr>
          <a:xfrm>
            <a:off x="953539" y="4098471"/>
            <a:ext cx="10298878" cy="2498273"/>
          </a:xfrm>
          <a:prstGeom prst="rect">
            <a:avLst/>
          </a:prstGeom>
        </p:spPr>
        <p:txBody>
          <a:bodyPr wrap="square">
            <a:normAutofit/>
          </a:bodyPr>
          <a:lstStyle/>
          <a:p>
            <a:pPr marL="285750" indent="-285750">
              <a:buFont typeface="Arial"/>
              <a:buChar char="•"/>
            </a:pPr>
            <a:r>
              <a:rPr lang="en-US" sz="3600" b="1" dirty="0">
                <a:cs typeface="Calibri"/>
              </a:rPr>
              <a:t>Could European corn borers do better as climate changes?</a:t>
            </a:r>
          </a:p>
          <a:p>
            <a:pPr marL="742950" lvl="1" indent="-285750">
              <a:buFont typeface="Arial"/>
              <a:buChar char="•"/>
            </a:pPr>
            <a:r>
              <a:rPr lang="en-US" sz="3600" dirty="0">
                <a:cs typeface="Calibri"/>
              </a:rPr>
              <a:t>Increased Voltinism</a:t>
            </a:r>
          </a:p>
        </p:txBody>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7" name="Title 1">
            <a:extLst>
              <a:ext uri="{FF2B5EF4-FFF2-40B4-BE49-F238E27FC236}">
                <a16:creationId xmlns:a16="http://schemas.microsoft.com/office/drawing/2014/main" xmlns="" id="{F75467B7-64DE-4A80-8323-D66E442A0E2C}"/>
              </a:ext>
            </a:extLst>
          </p:cNvPr>
          <p:cNvSpPr>
            <a:spLocks noGrp="1"/>
          </p:cNvSpPr>
          <p:nvPr>
            <p:ph type="title"/>
          </p:nvPr>
        </p:nvSpPr>
        <p:spPr>
          <a:xfrm>
            <a:off x="1120876" y="176980"/>
            <a:ext cx="9870245" cy="1416357"/>
          </a:xfrm>
        </p:spPr>
        <p:txBody>
          <a:bodyPr>
            <a:normAutofit/>
          </a:bodyPr>
          <a:lstStyle/>
          <a:p>
            <a:r>
              <a:rPr lang="en-US" dirty="0"/>
              <a:t>Increased Population Range</a:t>
            </a:r>
          </a:p>
        </p:txBody>
      </p:sp>
    </p:spTree>
    <p:extLst>
      <p:ext uri="{BB962C8B-B14F-4D97-AF65-F5344CB8AC3E}">
        <p14:creationId xmlns:p14="http://schemas.microsoft.com/office/powerpoint/2010/main" val="1374703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12566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a:t>?</a:t>
              </a:r>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a:t>?</a:t>
              </a:r>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a:t>?</a:t>
              </a:r>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a:t>?</a:t>
              </a:r>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a:t>?</a:t>
              </a:r>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a:t>?</a:t>
              </a:r>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a:t>?</a:t>
              </a:r>
            </a:p>
          </p:txBody>
        </p:sp>
        <p:pic>
          <p:nvPicPr>
            <p:cNvPr id="43" name="Content Placeholder 5"/>
            <p:cNvPicPr>
              <a:picLocks noChangeAspect="1"/>
            </p:cNvPicPr>
            <p:nvPr/>
          </p:nvPicPr>
          <p:blipFill>
            <a:blip r:embed="rId4" cstate="print">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a:t>?</a:t>
              </a:r>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a:t>?</a:t>
              </a:r>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a:t>?</a:t>
              </a:r>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a:t>?</a:t>
              </a:r>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a:t>?</a:t>
              </a:r>
            </a:p>
          </p:txBody>
        </p:sp>
      </p:grpSp>
      <p:pic>
        <p:nvPicPr>
          <p:cNvPr id="49" name="Picture 48"/>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a:t>What season is it?</a:t>
            </a:r>
            <a:br>
              <a:rPr lang="en-US" sz="5400" dirty="0"/>
            </a:br>
            <a:r>
              <a:rPr lang="en-US" sz="5400" dirty="0"/>
              <a:t>Should I prepare for diapause?</a:t>
            </a:r>
          </a:p>
        </p:txBody>
      </p:sp>
    </p:spTree>
    <p:extLst>
      <p:ext uri="{BB962C8B-B14F-4D97-AF65-F5344CB8AC3E}">
        <p14:creationId xmlns:p14="http://schemas.microsoft.com/office/powerpoint/2010/main" val="11286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diapause onset look like?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7635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
        <p:nvSpPr>
          <p:cNvPr id="5" name="Rectangle 4"/>
          <p:cNvSpPr/>
          <p:nvPr/>
        </p:nvSpPr>
        <p:spPr>
          <a:xfrm>
            <a:off x="4767943" y="6074229"/>
            <a:ext cx="321672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36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Dormancy:</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xmlns=""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
        <p:nvSpPr>
          <p:cNvPr id="3" name="TextBox 2">
            <a:extLst>
              <a:ext uri="{FF2B5EF4-FFF2-40B4-BE49-F238E27FC236}">
                <a16:creationId xmlns:a16="http://schemas.microsoft.com/office/drawing/2014/main" xmlns="" id="{947A1668-9C33-4139-A14D-0C4F031F50D2}"/>
              </a:ext>
            </a:extLst>
          </p:cNvPr>
          <p:cNvSpPr txBox="1"/>
          <p:nvPr/>
        </p:nvSpPr>
        <p:spPr>
          <a:xfrm>
            <a:off x="204615" y="4400550"/>
            <a:ext cx="2350323" cy="76944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4400" b="1" dirty="0"/>
              <a:t>Diapause</a:t>
            </a:r>
          </a:p>
        </p:txBody>
      </p:sp>
    </p:spTree>
    <p:extLst>
      <p:ext uri="{BB962C8B-B14F-4D97-AF65-F5344CB8AC3E}">
        <p14:creationId xmlns:p14="http://schemas.microsoft.com/office/powerpoint/2010/main" val="6324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xmlns=""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4" name="Rectangle 23">
            <a:extLst>
              <a:ext uri="{FF2B5EF4-FFF2-40B4-BE49-F238E27FC236}">
                <a16:creationId xmlns:a16="http://schemas.microsoft.com/office/drawing/2014/main" xmlns="" id="{9D3BD413-A7BF-4505-9D30-5C42195DBB3D}"/>
              </a:ext>
            </a:extLst>
          </p:cNvPr>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u="sng" dirty="0">
                <a:solidFill>
                  <a:schemeClr val="tx1"/>
                </a:solidFill>
              </a:rPr>
              <a:t>How do ECB know when to use diapause?</a:t>
            </a:r>
            <a:endParaRPr lang="en-US" sz="3600" u="sng" dirty="0">
              <a:solidFill>
                <a:schemeClr val="tx1"/>
              </a:solidFill>
            </a:endParaRPr>
          </a:p>
        </p:txBody>
      </p:sp>
    </p:spTree>
    <p:extLst>
      <p:ext uri="{BB962C8B-B14F-4D97-AF65-F5344CB8AC3E}">
        <p14:creationId xmlns:p14="http://schemas.microsoft.com/office/powerpoint/2010/main" val="10911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Photoperiod</a:t>
            </a:r>
          </a:p>
        </p:txBody>
      </p:sp>
      <p:sp>
        <p:nvSpPr>
          <p:cNvPr id="13" name="Content Placeholder 12"/>
          <p:cNvSpPr>
            <a:spLocks noGrp="1"/>
          </p:cNvSpPr>
          <p:nvPr>
            <p:ph idx="1"/>
          </p:nvPr>
        </p:nvSpPr>
        <p:spPr>
          <a:xfrm>
            <a:off x="876420" y="1391376"/>
            <a:ext cx="10439159" cy="4351338"/>
          </a:xfrm>
        </p:spPr>
        <p:txBody>
          <a:bodyPr/>
          <a:lstStyle/>
          <a:p>
            <a:r>
              <a:rPr lang="en-US" dirty="0"/>
              <a:t>Used by temperate European corn borers to prepare for winter</a:t>
            </a:r>
          </a:p>
          <a:p>
            <a:r>
              <a:rPr lang="en-US" dirty="0"/>
              <a:t>Historically,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a:t>Summer: 6pm </a:t>
            </a:r>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a:solidFill>
                  <a:schemeClr val="bg1"/>
                </a:solidFill>
              </a:rPr>
              <a:t>Winter: 6pm </a:t>
            </a:r>
          </a:p>
        </p:txBody>
      </p:sp>
    </p:spTree>
    <p:extLst>
      <p:ext uri="{BB962C8B-B14F-4D97-AF65-F5344CB8AC3E}">
        <p14:creationId xmlns:p14="http://schemas.microsoft.com/office/powerpoint/2010/main" val="9190455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xmlns=""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xmlns=""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xmlns=""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xmlns=""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xmlns=""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xmlns=""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a16="http://schemas.microsoft.com/office/drawing/2014/main" xmlns=""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xmlns=""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xmlns=""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xmlns=""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xmlns=""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xmlns=""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xmlns=""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34066</TotalTime>
  <Words>3969</Words>
  <Application>Microsoft Macintosh PowerPoint</Application>
  <PresentationFormat>Widescreen</PresentationFormat>
  <Paragraphs>1186</Paragraphs>
  <Slides>177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177</vt:i4>
      </vt:variant>
    </vt:vector>
  </HeadingPairs>
  <TitlesOfParts>
    <vt:vector size="182"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Global Temperature Projections</vt:lpstr>
      <vt:lpstr>European corn borer, ECB (Ostrinia nubilalis)</vt:lpstr>
      <vt:lpstr>PowerPoint Presentation</vt:lpstr>
      <vt:lpstr>PowerPoint Presentation</vt:lpstr>
      <vt:lpstr>Photoperiod</vt:lpstr>
      <vt:lpstr>PowerPoint Presentation</vt:lpstr>
      <vt:lpstr>PowerPoint Presentation</vt:lpstr>
      <vt:lpstr>PowerPoint Presentation</vt:lpstr>
      <vt:lpstr>PowerPoint Presentation</vt:lpstr>
      <vt:lpstr>PowerPoint Presentation</vt:lpstr>
      <vt:lpstr>PowerPoint Presentation</vt:lpstr>
      <vt:lpstr>LEAN/LIPID mass accumulation</vt:lpstr>
      <vt:lpstr>LEAN/LIPID mass depletion</vt:lpstr>
      <vt:lpstr>PowerPoint Presentation</vt:lpstr>
      <vt:lpstr>PowerPoint Presentation</vt:lpstr>
      <vt:lpstr>PowerPoint Presentation</vt:lpstr>
      <vt:lpstr>PowerPoint Presentation</vt:lpstr>
      <vt:lpstr>PowerPoint Presentation</vt:lpstr>
      <vt:lpstr>PowerPoint Presentation</vt:lpstr>
      <vt:lpstr>How do larvae respond?</vt:lpstr>
      <vt:lpstr>All larvae have pupated after 11-days in non diapause conditions</vt:lpstr>
      <vt:lpstr>PowerPoint Presentation</vt:lpstr>
      <vt:lpstr>PowerPoint Presentation</vt:lpstr>
      <vt:lpstr>PowerPoint Presentation</vt:lpstr>
      <vt:lpstr>PowerPoint Presentation</vt:lpstr>
      <vt:lpstr>Using metabolic activity to separate shallow diapause and deep diapause larvae</vt:lpstr>
      <vt:lpstr>PowerPoint Presentation</vt:lpstr>
      <vt:lpstr>PowerPoint Presentation</vt:lpstr>
      <vt:lpstr>PowerPoint Presentation</vt:lpstr>
      <vt:lpstr>The wandering stage?</vt:lpstr>
      <vt:lpstr>PowerPoint Presentation</vt:lpstr>
      <vt:lpstr>PowerPoint Presentation</vt:lpstr>
      <vt:lpstr>When should I compare? During Wandering!!</vt:lpstr>
      <vt:lpstr>PowerPoint Presentation</vt:lpstr>
      <vt:lpstr>PowerPoint Presentation</vt:lpstr>
      <vt:lpstr>LEAN/LIPID mass accumulation</vt:lpstr>
      <vt:lpstr>PowerPoint Presentation</vt:lpstr>
      <vt:lpstr>Long-Diapause Genotype Gained More Lean Mass!</vt:lpstr>
      <vt:lpstr>PowerPoint Presentation</vt:lpstr>
      <vt:lpstr>Fat stores increase when diapause is programmed and for Long-Diapause Larvae!</vt:lpstr>
      <vt:lpstr>LEAN/LIPID mass depletion</vt:lpstr>
      <vt:lpstr>Lean mass higher for long-diapause larvae and does not change!</vt:lpstr>
      <vt:lpstr>Fat stores higher for long-diapause larvae and on diapause day 15!</vt:lpstr>
      <vt:lpstr>PowerPoint Presentation</vt:lpstr>
      <vt:lpstr>Variation in the diapause trait</vt:lpstr>
      <vt:lpstr>Variation in the diapause trait</vt:lpstr>
      <vt:lpstr>Variation in the diapause trait</vt:lpstr>
      <vt:lpstr>Global Temperature Projections</vt:lpstr>
      <vt:lpstr>PowerPoint Presentation</vt:lpstr>
      <vt:lpstr>PowerPoint Presentation</vt:lpstr>
      <vt:lpstr>Shifting critical photoperiod correlated to increasing temperatures</vt:lpstr>
      <vt:lpstr>PowerPoint Presentation</vt:lpstr>
      <vt:lpstr>PowerPoint Presentation</vt:lpstr>
      <vt:lpstr>PowerPoint Presentation</vt:lpstr>
      <vt:lpstr>PowerPoint Presentation</vt:lpstr>
      <vt:lpstr>PowerPoint Presentation</vt:lpstr>
      <vt:lpstr>How could populations increase?</vt:lpstr>
      <vt:lpstr>Temperature Determines Insect Activity</vt:lpstr>
      <vt:lpstr>Increased Population Range</vt:lpstr>
      <vt:lpstr>PowerPoint Presentation</vt:lpstr>
      <vt:lpstr>What season is it? Should I prepare for diapause?</vt:lpstr>
      <vt:lpstr>PowerPoint Presentation</vt:lpstr>
      <vt:lpstr>What does diapause onset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687</cp:revision>
  <cp:lastPrinted>2018-10-19T16:39:19Z</cp:lastPrinted>
  <dcterms:modified xsi:type="dcterms:W3CDTF">2018-10-25T17:45:10Z</dcterms:modified>
</cp:coreProperties>
</file>